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97" r:id="rId4"/>
    <p:sldId id="287" r:id="rId5"/>
    <p:sldId id="298" r:id="rId6"/>
    <p:sldId id="288" r:id="rId7"/>
    <p:sldId id="289" r:id="rId8"/>
    <p:sldId id="290" r:id="rId9"/>
    <p:sldId id="291" r:id="rId10"/>
    <p:sldId id="292" r:id="rId11"/>
    <p:sldId id="293" r:id="rId12"/>
    <p:sldId id="294" r:id="rId13"/>
    <p:sldId id="295" r:id="rId14"/>
    <p:sldId id="29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D7923-057E-4C7D-A5B4-2672856052E0}" v="7" dt="2020-11-15T06:26:31.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April" userId="ab7e8d31307879a1" providerId="LiveId" clId="{8AED7923-057E-4C7D-A5B4-2672856052E0}"/>
    <pc:docChg chg="custSel modSld">
      <pc:chgData name="Joe April" userId="ab7e8d31307879a1" providerId="LiveId" clId="{8AED7923-057E-4C7D-A5B4-2672856052E0}" dt="2020-11-15T15:24:04.611" v="275" actId="20577"/>
      <pc:docMkLst>
        <pc:docMk/>
      </pc:docMkLst>
      <pc:sldChg chg="modSp mod">
        <pc:chgData name="Joe April" userId="ab7e8d31307879a1" providerId="LiveId" clId="{8AED7923-057E-4C7D-A5B4-2672856052E0}" dt="2020-11-15T06:26:37.036" v="191" actId="113"/>
        <pc:sldMkLst>
          <pc:docMk/>
          <pc:sldMk cId="1958447493" sldId="256"/>
        </pc:sldMkLst>
        <pc:spChg chg="mod">
          <ac:chgData name="Joe April" userId="ab7e8d31307879a1" providerId="LiveId" clId="{8AED7923-057E-4C7D-A5B4-2672856052E0}" dt="2020-11-15T06:26:37.036" v="191" actId="113"/>
          <ac:spMkLst>
            <pc:docMk/>
            <pc:sldMk cId="1958447493" sldId="256"/>
            <ac:spMk id="2" creationId="{EAC89103-A4E9-471E-9D52-C057318290F0}"/>
          </ac:spMkLst>
        </pc:spChg>
      </pc:sldChg>
      <pc:sldChg chg="modSp mod">
        <pc:chgData name="Joe April" userId="ab7e8d31307879a1" providerId="LiveId" clId="{8AED7923-057E-4C7D-A5B4-2672856052E0}" dt="2020-11-15T06:32:10.040" v="231" actId="1076"/>
        <pc:sldMkLst>
          <pc:docMk/>
          <pc:sldMk cId="1483542038" sldId="257"/>
        </pc:sldMkLst>
        <pc:spChg chg="mod">
          <ac:chgData name="Joe April" userId="ab7e8d31307879a1" providerId="LiveId" clId="{8AED7923-057E-4C7D-A5B4-2672856052E0}" dt="2020-11-15T06:32:10.040" v="231" actId="1076"/>
          <ac:spMkLst>
            <pc:docMk/>
            <pc:sldMk cId="1483542038" sldId="257"/>
            <ac:spMk id="5" creationId="{127008DA-8968-44D1-A742-0141E4CE2938}"/>
          </ac:spMkLst>
        </pc:spChg>
      </pc:sldChg>
      <pc:sldChg chg="modSp mod">
        <pc:chgData name="Joe April" userId="ab7e8d31307879a1" providerId="LiveId" clId="{8AED7923-057E-4C7D-A5B4-2672856052E0}" dt="2020-11-15T06:27:37.286" v="197" actId="113"/>
        <pc:sldMkLst>
          <pc:docMk/>
          <pc:sldMk cId="1464490869" sldId="288"/>
        </pc:sldMkLst>
        <pc:spChg chg="mod">
          <ac:chgData name="Joe April" userId="ab7e8d31307879a1" providerId="LiveId" clId="{8AED7923-057E-4C7D-A5B4-2672856052E0}" dt="2020-11-15T06:27:37.286" v="197" actId="113"/>
          <ac:spMkLst>
            <pc:docMk/>
            <pc:sldMk cId="1464490869" sldId="288"/>
            <ac:spMk id="5" creationId="{127008DA-8968-44D1-A742-0141E4CE2938}"/>
          </ac:spMkLst>
        </pc:spChg>
      </pc:sldChg>
      <pc:sldChg chg="modSp mod">
        <pc:chgData name="Joe April" userId="ab7e8d31307879a1" providerId="LiveId" clId="{8AED7923-057E-4C7D-A5B4-2672856052E0}" dt="2020-11-15T06:31:45.504" v="230" actId="1076"/>
        <pc:sldMkLst>
          <pc:docMk/>
          <pc:sldMk cId="3450063557" sldId="289"/>
        </pc:sldMkLst>
        <pc:spChg chg="mod">
          <ac:chgData name="Joe April" userId="ab7e8d31307879a1" providerId="LiveId" clId="{8AED7923-057E-4C7D-A5B4-2672856052E0}" dt="2020-11-15T06:31:45.504" v="230" actId="1076"/>
          <ac:spMkLst>
            <pc:docMk/>
            <pc:sldMk cId="3450063557" sldId="289"/>
            <ac:spMk id="5" creationId="{127008DA-8968-44D1-A742-0141E4CE2938}"/>
          </ac:spMkLst>
        </pc:spChg>
      </pc:sldChg>
      <pc:sldChg chg="addSp modSp mod">
        <pc:chgData name="Joe April" userId="ab7e8d31307879a1" providerId="LiveId" clId="{8AED7923-057E-4C7D-A5B4-2672856052E0}" dt="2020-11-15T06:31:10.305" v="223" actId="20577"/>
        <pc:sldMkLst>
          <pc:docMk/>
          <pc:sldMk cId="2515982079" sldId="290"/>
        </pc:sldMkLst>
        <pc:spChg chg="add">
          <ac:chgData name="Joe April" userId="ab7e8d31307879a1" providerId="LiveId" clId="{8AED7923-057E-4C7D-A5B4-2672856052E0}" dt="2020-11-15T06:18:36.612" v="0" actId="22"/>
          <ac:spMkLst>
            <pc:docMk/>
            <pc:sldMk cId="2515982079" sldId="290"/>
            <ac:spMk id="2" creationId="{76661587-2F2E-49B0-A525-9FA55FE11648}"/>
          </ac:spMkLst>
        </pc:spChg>
        <pc:spChg chg="add">
          <ac:chgData name="Joe April" userId="ab7e8d31307879a1" providerId="LiveId" clId="{8AED7923-057E-4C7D-A5B4-2672856052E0}" dt="2020-11-15T06:18:43.455" v="1" actId="22"/>
          <ac:spMkLst>
            <pc:docMk/>
            <pc:sldMk cId="2515982079" sldId="290"/>
            <ac:spMk id="3" creationId="{3B1F074D-6BC7-4747-8A0F-B565439BA465}"/>
          </ac:spMkLst>
        </pc:spChg>
        <pc:spChg chg="mod">
          <ac:chgData name="Joe April" userId="ab7e8d31307879a1" providerId="LiveId" clId="{8AED7923-057E-4C7D-A5B4-2672856052E0}" dt="2020-11-15T06:31:10.305" v="223" actId="20577"/>
          <ac:spMkLst>
            <pc:docMk/>
            <pc:sldMk cId="2515982079" sldId="290"/>
            <ac:spMk id="5" creationId="{127008DA-8968-44D1-A742-0141E4CE2938}"/>
          </ac:spMkLst>
        </pc:spChg>
        <pc:spChg chg="add">
          <ac:chgData name="Joe April" userId="ab7e8d31307879a1" providerId="LiveId" clId="{8AED7923-057E-4C7D-A5B4-2672856052E0}" dt="2020-11-15T06:18:50.620" v="2" actId="22"/>
          <ac:spMkLst>
            <pc:docMk/>
            <pc:sldMk cId="2515982079" sldId="290"/>
            <ac:spMk id="9" creationId="{29A7AEF1-8D7A-4817-9B1D-4FDA095F5FAD}"/>
          </ac:spMkLst>
        </pc:spChg>
        <pc:spChg chg="add">
          <ac:chgData name="Joe April" userId="ab7e8d31307879a1" providerId="LiveId" clId="{8AED7923-057E-4C7D-A5B4-2672856052E0}" dt="2020-11-15T06:18:59.854" v="3" actId="22"/>
          <ac:spMkLst>
            <pc:docMk/>
            <pc:sldMk cId="2515982079" sldId="290"/>
            <ac:spMk id="11" creationId="{84C9F6BB-838D-46A2-8892-D68B6B33D181}"/>
          </ac:spMkLst>
        </pc:spChg>
      </pc:sldChg>
      <pc:sldChg chg="addSp delSp modSp mod">
        <pc:chgData name="Joe April" userId="ab7e8d31307879a1" providerId="LiveId" clId="{8AED7923-057E-4C7D-A5B4-2672856052E0}" dt="2020-11-15T06:33:18.660" v="237" actId="1076"/>
        <pc:sldMkLst>
          <pc:docMk/>
          <pc:sldMk cId="2778767061" sldId="291"/>
        </pc:sldMkLst>
        <pc:spChg chg="mod">
          <ac:chgData name="Joe April" userId="ab7e8d31307879a1" providerId="LiveId" clId="{8AED7923-057E-4C7D-A5B4-2672856052E0}" dt="2020-11-15T06:33:18.660" v="237" actId="1076"/>
          <ac:spMkLst>
            <pc:docMk/>
            <pc:sldMk cId="2778767061" sldId="291"/>
            <ac:spMk id="4" creationId="{0AF5D4BA-FEF3-4128-BFF5-0099432B4155}"/>
          </ac:spMkLst>
        </pc:spChg>
        <pc:graphicFrameChg chg="add">
          <ac:chgData name="Joe April" userId="ab7e8d31307879a1" providerId="LiveId" clId="{8AED7923-057E-4C7D-A5B4-2672856052E0}" dt="2020-11-15T06:19:21.933" v="5" actId="22"/>
          <ac:graphicFrameMkLst>
            <pc:docMk/>
            <pc:sldMk cId="2778767061" sldId="291"/>
            <ac:graphicFrameMk id="2" creationId="{80F37CA9-9669-4F02-94C3-EBD7B5130C3B}"/>
          </ac:graphicFrameMkLst>
        </pc:graphicFrameChg>
        <pc:picChg chg="del">
          <ac:chgData name="Joe April" userId="ab7e8d31307879a1" providerId="LiveId" clId="{8AED7923-057E-4C7D-A5B4-2672856052E0}" dt="2020-11-15T06:19:15.204" v="4" actId="478"/>
          <ac:picMkLst>
            <pc:docMk/>
            <pc:sldMk cId="2778767061" sldId="291"/>
            <ac:picMk id="8" creationId="{209542F2-87B0-407D-9C1E-1D9839599C2D}"/>
          </ac:picMkLst>
        </pc:picChg>
      </pc:sldChg>
      <pc:sldChg chg="addSp modSp mod">
        <pc:chgData name="Joe April" userId="ab7e8d31307879a1" providerId="LiveId" clId="{8AED7923-057E-4C7D-A5B4-2672856052E0}" dt="2020-11-15T06:33:58.944" v="245" actId="1076"/>
        <pc:sldMkLst>
          <pc:docMk/>
          <pc:sldMk cId="2341241851" sldId="292"/>
        </pc:sldMkLst>
        <pc:spChg chg="add mod">
          <ac:chgData name="Joe April" userId="ab7e8d31307879a1" providerId="LiveId" clId="{8AED7923-057E-4C7D-A5B4-2672856052E0}" dt="2020-11-15T06:28:56.747" v="205" actId="113"/>
          <ac:spMkLst>
            <pc:docMk/>
            <pc:sldMk cId="2341241851" sldId="292"/>
            <ac:spMk id="2" creationId="{87467B65-6130-4AE2-9425-CA225DEEFE24}"/>
          </ac:spMkLst>
        </pc:spChg>
        <pc:spChg chg="mod">
          <ac:chgData name="Joe April" userId="ab7e8d31307879a1" providerId="LiveId" clId="{8AED7923-057E-4C7D-A5B4-2672856052E0}" dt="2020-11-15T06:33:58.944" v="245" actId="1076"/>
          <ac:spMkLst>
            <pc:docMk/>
            <pc:sldMk cId="2341241851" sldId="292"/>
            <ac:spMk id="4" creationId="{E95A4BF6-6308-422E-B647-6EF172E4E0D0}"/>
          </ac:spMkLst>
        </pc:spChg>
      </pc:sldChg>
      <pc:sldChg chg="addSp modSp mod">
        <pc:chgData name="Joe April" userId="ab7e8d31307879a1" providerId="LiveId" clId="{8AED7923-057E-4C7D-A5B4-2672856052E0}" dt="2020-11-15T15:24:04.611" v="275" actId="20577"/>
        <pc:sldMkLst>
          <pc:docMk/>
          <pc:sldMk cId="3554683392" sldId="293"/>
        </pc:sldMkLst>
        <pc:spChg chg="add mod">
          <ac:chgData name="Joe April" userId="ab7e8d31307879a1" providerId="LiveId" clId="{8AED7923-057E-4C7D-A5B4-2672856052E0}" dt="2020-11-15T06:23:21.102" v="37" actId="1076"/>
          <ac:spMkLst>
            <pc:docMk/>
            <pc:sldMk cId="3554683392" sldId="293"/>
            <ac:spMk id="3" creationId="{F45E9D81-4388-4E55-AB47-E7286008F333}"/>
          </ac:spMkLst>
        </pc:spChg>
        <pc:spChg chg="mod">
          <ac:chgData name="Joe April" userId="ab7e8d31307879a1" providerId="LiveId" clId="{8AED7923-057E-4C7D-A5B4-2672856052E0}" dt="2020-11-15T06:34:30.978" v="251" actId="1076"/>
          <ac:spMkLst>
            <pc:docMk/>
            <pc:sldMk cId="3554683392" sldId="293"/>
            <ac:spMk id="4" creationId="{12AAD399-DCA1-42D4-9AFE-EE4C8F50C3F9}"/>
          </ac:spMkLst>
        </pc:spChg>
        <pc:spChg chg="add mod">
          <ac:chgData name="Joe April" userId="ab7e8d31307879a1" providerId="LiveId" clId="{8AED7923-057E-4C7D-A5B4-2672856052E0}" dt="2020-11-15T15:24:04.611" v="275" actId="20577"/>
          <ac:spMkLst>
            <pc:docMk/>
            <pc:sldMk cId="3554683392" sldId="293"/>
            <ac:spMk id="12" creationId="{E59D624A-27DB-4C58-B818-286337B53249}"/>
          </ac:spMkLst>
        </pc:spChg>
        <pc:picChg chg="add mod">
          <ac:chgData name="Joe April" userId="ab7e8d31307879a1" providerId="LiveId" clId="{8AED7923-057E-4C7D-A5B4-2672856052E0}" dt="2020-11-15T06:23:16.462" v="36" actId="1076"/>
          <ac:picMkLst>
            <pc:docMk/>
            <pc:sldMk cId="3554683392" sldId="293"/>
            <ac:picMk id="2" creationId="{39080C2F-7397-45D7-9092-F4513DB44289}"/>
          </ac:picMkLst>
        </pc:picChg>
        <pc:picChg chg="add mod">
          <ac:chgData name="Joe April" userId="ab7e8d31307879a1" providerId="LiveId" clId="{8AED7923-057E-4C7D-A5B4-2672856052E0}" dt="2020-11-15T06:22:28.630" v="23" actId="1076"/>
          <ac:picMkLst>
            <pc:docMk/>
            <pc:sldMk cId="3554683392" sldId="293"/>
            <ac:picMk id="9" creationId="{FCACCB6E-015E-487B-AE2B-EBDF8A605266}"/>
          </ac:picMkLst>
        </pc:picChg>
        <pc:picChg chg="add mod">
          <ac:chgData name="Joe April" userId="ab7e8d31307879a1" providerId="LiveId" clId="{8AED7923-057E-4C7D-A5B4-2672856052E0}" dt="2020-11-15T06:22:20.737" v="21" actId="1076"/>
          <ac:picMkLst>
            <pc:docMk/>
            <pc:sldMk cId="3554683392" sldId="293"/>
            <ac:picMk id="11" creationId="{FA843571-2F94-4D7D-9A2C-B365256D054A}"/>
          </ac:picMkLst>
        </pc:picChg>
      </pc:sldChg>
      <pc:sldChg chg="addSp delSp modSp mod">
        <pc:chgData name="Joe April" userId="ab7e8d31307879a1" providerId="LiveId" clId="{8AED7923-057E-4C7D-A5B4-2672856052E0}" dt="2020-11-15T06:35:00.552" v="258" actId="1076"/>
        <pc:sldMkLst>
          <pc:docMk/>
          <pc:sldMk cId="3785941634" sldId="294"/>
        </pc:sldMkLst>
        <pc:spChg chg="mod">
          <ac:chgData name="Joe April" userId="ab7e8d31307879a1" providerId="LiveId" clId="{8AED7923-057E-4C7D-A5B4-2672856052E0}" dt="2020-11-15T06:34:42.922" v="254" actId="20577"/>
          <ac:spMkLst>
            <pc:docMk/>
            <pc:sldMk cId="3785941634" sldId="294"/>
            <ac:spMk id="4" creationId="{0D041624-2A74-4A0A-882A-0739F5258689}"/>
          </ac:spMkLst>
        </pc:spChg>
        <pc:spChg chg="add mod">
          <ac:chgData name="Joe April" userId="ab7e8d31307879a1" providerId="LiveId" clId="{8AED7923-057E-4C7D-A5B4-2672856052E0}" dt="2020-11-15T06:34:57.982" v="257" actId="1076"/>
          <ac:spMkLst>
            <pc:docMk/>
            <pc:sldMk cId="3785941634" sldId="294"/>
            <ac:spMk id="8" creationId="{49745F0A-74DB-43EB-909D-2D53FFBD4D5E}"/>
          </ac:spMkLst>
        </pc:spChg>
        <pc:picChg chg="add mod">
          <ac:chgData name="Joe April" userId="ab7e8d31307879a1" providerId="LiveId" clId="{8AED7923-057E-4C7D-A5B4-2672856052E0}" dt="2020-11-15T06:35:00.552" v="258" actId="1076"/>
          <ac:picMkLst>
            <pc:docMk/>
            <pc:sldMk cId="3785941634" sldId="294"/>
            <ac:picMk id="2" creationId="{525F53E5-5DDA-4094-BDB0-157BC791004A}"/>
          </ac:picMkLst>
        </pc:picChg>
        <pc:picChg chg="add del">
          <ac:chgData name="Joe April" userId="ab7e8d31307879a1" providerId="LiveId" clId="{8AED7923-057E-4C7D-A5B4-2672856052E0}" dt="2020-11-15T06:23:42.013" v="38" actId="478"/>
          <ac:picMkLst>
            <pc:docMk/>
            <pc:sldMk cId="3785941634" sldId="294"/>
            <ac:picMk id="3" creationId="{06FD6620-3468-4EE5-A004-9797022B6D9F}"/>
          </ac:picMkLst>
        </pc:picChg>
      </pc:sldChg>
      <pc:sldChg chg="modSp mod">
        <pc:chgData name="Joe April" userId="ab7e8d31307879a1" providerId="LiveId" clId="{8AED7923-057E-4C7D-A5B4-2672856052E0}" dt="2020-11-15T06:30:30.793" v="218" actId="1076"/>
        <pc:sldMkLst>
          <pc:docMk/>
          <pc:sldMk cId="3072671934" sldId="295"/>
        </pc:sldMkLst>
        <pc:spChg chg="mod">
          <ac:chgData name="Joe April" userId="ab7e8d31307879a1" providerId="LiveId" clId="{8AED7923-057E-4C7D-A5B4-2672856052E0}" dt="2020-11-15T06:30:26.343" v="217" actId="1076"/>
          <ac:spMkLst>
            <pc:docMk/>
            <pc:sldMk cId="3072671934" sldId="295"/>
            <ac:spMk id="4" creationId="{C64C5344-113E-4A57-AA09-C6F7A87937DE}"/>
          </ac:spMkLst>
        </pc:spChg>
        <pc:spChg chg="mod">
          <ac:chgData name="Joe April" userId="ab7e8d31307879a1" providerId="LiveId" clId="{8AED7923-057E-4C7D-A5B4-2672856052E0}" dt="2020-11-15T06:30:30.793" v="218" actId="1076"/>
          <ac:spMkLst>
            <pc:docMk/>
            <pc:sldMk cId="3072671934" sldId="295"/>
            <ac:spMk id="6" creationId="{72EA47D7-766F-4AC2-804E-CCF593F5395F}"/>
          </ac:spMkLst>
        </pc:spChg>
      </pc:sldChg>
      <pc:sldChg chg="modSp mod">
        <pc:chgData name="Joe April" userId="ab7e8d31307879a1" providerId="LiveId" clId="{8AED7923-057E-4C7D-A5B4-2672856052E0}" dt="2020-11-15T06:35:24.129" v="263" actId="20577"/>
        <pc:sldMkLst>
          <pc:docMk/>
          <pc:sldMk cId="1010891378" sldId="296"/>
        </pc:sldMkLst>
        <pc:spChg chg="mod">
          <ac:chgData name="Joe April" userId="ab7e8d31307879a1" providerId="LiveId" clId="{8AED7923-057E-4C7D-A5B4-2672856052E0}" dt="2020-11-15T06:35:24.129" v="263" actId="20577"/>
          <ac:spMkLst>
            <pc:docMk/>
            <pc:sldMk cId="1010891378" sldId="296"/>
            <ac:spMk id="4" creationId="{00000000-0000-0000-0000-000000000000}"/>
          </ac:spMkLst>
        </pc:spChg>
      </pc:sldChg>
      <pc:sldChg chg="modSp mod">
        <pc:chgData name="Joe April" userId="ab7e8d31307879a1" providerId="LiveId" clId="{8AED7923-057E-4C7D-A5B4-2672856052E0}" dt="2020-11-15T06:27:28.877" v="196" actId="207"/>
        <pc:sldMkLst>
          <pc:docMk/>
          <pc:sldMk cId="262250067" sldId="298"/>
        </pc:sldMkLst>
        <pc:spChg chg="mod">
          <ac:chgData name="Joe April" userId="ab7e8d31307879a1" providerId="LiveId" clId="{8AED7923-057E-4C7D-A5B4-2672856052E0}" dt="2020-11-15T06:27:19.597" v="194" actId="113"/>
          <ac:spMkLst>
            <pc:docMk/>
            <pc:sldMk cId="262250067" sldId="298"/>
            <ac:spMk id="3" creationId="{EED3B458-FF9A-4B2D-BD83-07E31863B2DE}"/>
          </ac:spMkLst>
        </pc:spChg>
        <pc:spChg chg="mod">
          <ac:chgData name="Joe April" userId="ab7e8d31307879a1" providerId="LiveId" clId="{8AED7923-057E-4C7D-A5B4-2672856052E0}" dt="2020-11-15T06:27:28.877" v="196" actId="207"/>
          <ac:spMkLst>
            <pc:docMk/>
            <pc:sldMk cId="262250067" sldId="298"/>
            <ac:spMk id="4" creationId="{EA12BF67-B953-4E58-8A31-4D120E778806}"/>
          </ac:spMkLst>
        </pc:sp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Strawbery Banke Fund Donors: 2/1/2020 – 11/1/2020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Top 5% Of SBM Donors</c:v>
                </c:pt>
              </c:strCache>
            </c:strRef>
          </c:tx>
          <c:spPr>
            <a:solidFill>
              <a:schemeClr val="accent1"/>
            </a:solidFill>
            <a:ln>
              <a:noFill/>
            </a:ln>
            <a:effectLst/>
            <a:sp3d/>
          </c:spPr>
          <c:invertIfNegative val="0"/>
          <c:cat>
            <c:strRef>
              <c:f>Sheet1!$A$2:$A$3</c:f>
              <c:strCache>
                <c:ptCount val="2"/>
                <c:pt idx="0">
                  <c:v>Number of Gifts</c:v>
                </c:pt>
                <c:pt idx="1">
                  <c:v>Total $$ of Gifts</c:v>
                </c:pt>
              </c:strCache>
            </c:strRef>
          </c:cat>
          <c:val>
            <c:numRef>
              <c:f>Sheet1!$B$2:$B$3</c:f>
              <c:numCache>
                <c:formatCode>"$"#,##0_);[Red]\("$"#,##0\)</c:formatCode>
                <c:ptCount val="2"/>
                <c:pt idx="0" formatCode="General">
                  <c:v>40</c:v>
                </c:pt>
                <c:pt idx="1">
                  <c:v>400000</c:v>
                </c:pt>
              </c:numCache>
            </c:numRef>
          </c:val>
          <c:extLst>
            <c:ext xmlns:c16="http://schemas.microsoft.com/office/drawing/2014/chart" uri="{C3380CC4-5D6E-409C-BE32-E72D297353CC}">
              <c16:uniqueId val="{00000000-A196-4D9D-B111-873A53EE244C}"/>
            </c:ext>
          </c:extLst>
        </c:ser>
        <c:ser>
          <c:idx val="1"/>
          <c:order val="1"/>
          <c:tx>
            <c:strRef>
              <c:f>Sheet1!$C$1</c:f>
              <c:strCache>
                <c:ptCount val="1"/>
                <c:pt idx="0">
                  <c:v>Remaining 95% of SBM Donors</c:v>
                </c:pt>
              </c:strCache>
            </c:strRef>
          </c:tx>
          <c:spPr>
            <a:solidFill>
              <a:schemeClr val="accent2"/>
            </a:solidFill>
            <a:ln>
              <a:noFill/>
            </a:ln>
            <a:effectLst/>
            <a:sp3d/>
          </c:spPr>
          <c:invertIfNegative val="0"/>
          <c:cat>
            <c:strRef>
              <c:f>Sheet1!$A$2:$A$3</c:f>
              <c:strCache>
                <c:ptCount val="2"/>
                <c:pt idx="0">
                  <c:v>Number of Gifts</c:v>
                </c:pt>
                <c:pt idx="1">
                  <c:v>Total $$ of Gifts</c:v>
                </c:pt>
              </c:strCache>
            </c:strRef>
          </c:cat>
          <c:val>
            <c:numRef>
              <c:f>Sheet1!$C$2:$C$3</c:f>
              <c:numCache>
                <c:formatCode>"$"#,##0_);[Red]\("$"#,##0\)</c:formatCode>
                <c:ptCount val="2"/>
                <c:pt idx="0" formatCode="General">
                  <c:v>200</c:v>
                </c:pt>
                <c:pt idx="1">
                  <c:v>50000</c:v>
                </c:pt>
              </c:numCache>
            </c:numRef>
          </c:val>
          <c:extLst>
            <c:ext xmlns:c16="http://schemas.microsoft.com/office/drawing/2014/chart" uri="{C3380CC4-5D6E-409C-BE32-E72D297353CC}">
              <c16:uniqueId val="{00000001-A196-4D9D-B111-873A53EE244C}"/>
            </c:ext>
          </c:extLst>
        </c:ser>
        <c:dLbls>
          <c:showLegendKey val="0"/>
          <c:showVal val="0"/>
          <c:showCatName val="0"/>
          <c:showSerName val="0"/>
          <c:showPercent val="0"/>
          <c:showBubbleSize val="0"/>
        </c:dLbls>
        <c:gapWidth val="150"/>
        <c:shape val="box"/>
        <c:axId val="1293577839"/>
        <c:axId val="1511158895"/>
        <c:axId val="0"/>
      </c:bar3DChart>
      <c:catAx>
        <c:axId val="12935778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1158895"/>
        <c:crosses val="autoZero"/>
        <c:auto val="1"/>
        <c:lblAlgn val="ctr"/>
        <c:lblOffset val="100"/>
        <c:noMultiLvlLbl val="0"/>
      </c:catAx>
      <c:valAx>
        <c:axId val="151115889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93577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Cash/Pledges</c:v>
                </c:pt>
              </c:strCache>
            </c:strRef>
          </c:tx>
          <c:spPr>
            <a:solidFill>
              <a:schemeClr val="accent1"/>
            </a:solidFill>
            <a:ln>
              <a:noFill/>
            </a:ln>
            <a:effectLst/>
          </c:spPr>
          <c:invertIfNegative val="0"/>
          <c:cat>
            <c:strRef>
              <c:f>Sheet1!$A$2</c:f>
              <c:strCache>
                <c:ptCount val="1"/>
                <c:pt idx="0">
                  <c:v>Building Community Campaign</c:v>
                </c:pt>
              </c:strCache>
            </c:strRef>
          </c:cat>
          <c:val>
            <c:numRef>
              <c:f>Sheet1!$B$2</c:f>
              <c:numCache>
                <c:formatCode>"$"#,##0_);[Red]\("$"#,##0\)</c:formatCode>
                <c:ptCount val="1"/>
                <c:pt idx="0">
                  <c:v>11000000</c:v>
                </c:pt>
              </c:numCache>
            </c:numRef>
          </c:val>
          <c:extLst>
            <c:ext xmlns:c16="http://schemas.microsoft.com/office/drawing/2014/chart" uri="{C3380CC4-5D6E-409C-BE32-E72D297353CC}">
              <c16:uniqueId val="{00000000-5FF6-4E3F-91A1-9B6EDDF015D1}"/>
            </c:ext>
          </c:extLst>
        </c:ser>
        <c:ser>
          <c:idx val="1"/>
          <c:order val="1"/>
          <c:tx>
            <c:strRef>
              <c:f>Sheet1!$C$1</c:f>
              <c:strCache>
                <c:ptCount val="1"/>
                <c:pt idx="0">
                  <c:v>Planned Gifts</c:v>
                </c:pt>
              </c:strCache>
            </c:strRef>
          </c:tx>
          <c:spPr>
            <a:solidFill>
              <a:schemeClr val="accent2"/>
            </a:solidFill>
            <a:ln>
              <a:noFill/>
            </a:ln>
            <a:effectLst/>
          </c:spPr>
          <c:invertIfNegative val="0"/>
          <c:cat>
            <c:strRef>
              <c:f>Sheet1!$A$2</c:f>
              <c:strCache>
                <c:ptCount val="1"/>
                <c:pt idx="0">
                  <c:v>Building Community Campaign</c:v>
                </c:pt>
              </c:strCache>
            </c:strRef>
          </c:cat>
          <c:val>
            <c:numRef>
              <c:f>Sheet1!$C$2</c:f>
              <c:numCache>
                <c:formatCode>"$"#,##0_);[Red]\("$"#,##0\)</c:formatCode>
                <c:ptCount val="1"/>
                <c:pt idx="0">
                  <c:v>9000000</c:v>
                </c:pt>
              </c:numCache>
            </c:numRef>
          </c:val>
          <c:extLst>
            <c:ext xmlns:c16="http://schemas.microsoft.com/office/drawing/2014/chart" uri="{C3380CC4-5D6E-409C-BE32-E72D297353CC}">
              <c16:uniqueId val="{00000001-5FF6-4E3F-91A1-9B6EDDF015D1}"/>
            </c:ext>
          </c:extLst>
        </c:ser>
        <c:dLbls>
          <c:showLegendKey val="0"/>
          <c:showVal val="0"/>
          <c:showCatName val="0"/>
          <c:showSerName val="0"/>
          <c:showPercent val="0"/>
          <c:showBubbleSize val="0"/>
        </c:dLbls>
        <c:gapWidth val="150"/>
        <c:overlap val="100"/>
        <c:axId val="395091215"/>
        <c:axId val="583921839"/>
      </c:barChart>
      <c:catAx>
        <c:axId val="39509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3921839"/>
        <c:crosses val="autoZero"/>
        <c:auto val="1"/>
        <c:lblAlgn val="ctr"/>
        <c:lblOffset val="100"/>
        <c:noMultiLvlLbl val="0"/>
      </c:catAx>
      <c:valAx>
        <c:axId val="5839218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09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EF76A-B03D-494C-BE8A-2D84DD0A6655}" type="datetimeFigureOut">
              <a:rPr lang="en-US" smtClean="0"/>
              <a:t>11/15/2020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E4A65-CC1C-43F8-9DB8-7562C8DBEF02}" type="slidenum">
              <a:rPr lang="en-US" smtClean="0"/>
              <a:t>‹#›</a:t>
            </a:fld>
            <a:endParaRPr lang="en-US"/>
          </a:p>
        </p:txBody>
      </p:sp>
    </p:spTree>
    <p:extLst>
      <p:ext uri="{BB962C8B-B14F-4D97-AF65-F5344CB8AC3E}">
        <p14:creationId xmlns:p14="http://schemas.microsoft.com/office/powerpoint/2010/main" val="104031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75B9B-C096-1A4E-A5E1-C7F432AF9473}" type="slidenum">
              <a:rPr lang="en-US" smtClean="0"/>
              <a:t>4</a:t>
            </a:fld>
            <a:endParaRPr lang="en-US"/>
          </a:p>
        </p:txBody>
      </p:sp>
    </p:spTree>
    <p:extLst>
      <p:ext uri="{BB962C8B-B14F-4D97-AF65-F5344CB8AC3E}">
        <p14:creationId xmlns:p14="http://schemas.microsoft.com/office/powerpoint/2010/main" val="273610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246075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C8FAB-5E12-46CB-B818-8333930436E2}"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130846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22891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6051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270199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283782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1725786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1102770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384692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24902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315314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AC8FAB-5E12-46CB-B818-8333930436E2}"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26662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AC8FAB-5E12-46CB-B818-8333930436E2}"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16614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93578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321615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0AC8FAB-5E12-46CB-B818-8333930436E2}" type="datetimeFigureOut">
              <a:rPr lang="en-US" smtClean="0"/>
              <a:t>11/15/2020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170373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C8FAB-5E12-46CB-B818-8333930436E2}"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E2705-8876-4145-928C-BB65134975B9}" type="slidenum">
              <a:rPr lang="en-US" smtClean="0"/>
              <a:t>‹#›</a:t>
            </a:fld>
            <a:endParaRPr lang="en-US"/>
          </a:p>
        </p:txBody>
      </p:sp>
    </p:spTree>
    <p:extLst>
      <p:ext uri="{BB962C8B-B14F-4D97-AF65-F5344CB8AC3E}">
        <p14:creationId xmlns:p14="http://schemas.microsoft.com/office/powerpoint/2010/main" val="364174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AC8FAB-5E12-46CB-B818-8333930436E2}" type="datetimeFigureOut">
              <a:rPr lang="en-US" smtClean="0"/>
              <a:t>11/15/2020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B9E2705-8876-4145-928C-BB65134975B9}" type="slidenum">
              <a:rPr lang="en-US" smtClean="0"/>
              <a:t>‹#›</a:t>
            </a:fld>
            <a:endParaRPr lang="en-US"/>
          </a:p>
        </p:txBody>
      </p:sp>
    </p:spTree>
    <p:extLst>
      <p:ext uri="{BB962C8B-B14F-4D97-AF65-F5344CB8AC3E}">
        <p14:creationId xmlns:p14="http://schemas.microsoft.com/office/powerpoint/2010/main" val="236464065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japril@sbmuseum.org"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9103-A4E9-471E-9D52-C057318290F0}"/>
              </a:ext>
            </a:extLst>
          </p:cNvPr>
          <p:cNvSpPr>
            <a:spLocks noGrp="1"/>
          </p:cNvSpPr>
          <p:nvPr>
            <p:ph type="ctrTitle"/>
          </p:nvPr>
        </p:nvSpPr>
        <p:spPr>
          <a:xfrm>
            <a:off x="1524000" y="1895621"/>
            <a:ext cx="9144000" cy="2834640"/>
          </a:xfrm>
        </p:spPr>
        <p:txBody>
          <a:bodyPr>
            <a:noAutofit/>
          </a:bodyPr>
          <a:lstStyle/>
          <a:p>
            <a:br>
              <a:rPr lang="en-US" sz="2400" dirty="0"/>
            </a:br>
            <a:r>
              <a:rPr lang="en-US" sz="2400" b="1" dirty="0"/>
              <a:t>Fundraising in the “New Normal” World</a:t>
            </a:r>
            <a:br>
              <a:rPr lang="en-US" sz="2400" b="1" dirty="0"/>
            </a:br>
            <a:r>
              <a:rPr lang="en-US" sz="2400" b="1" dirty="0"/>
              <a:t>Monday, November 16, 2020</a:t>
            </a:r>
            <a:br>
              <a:rPr lang="en-US" sz="2400" b="1" dirty="0"/>
            </a:br>
            <a:r>
              <a:rPr lang="en-US" sz="2400" b="1" dirty="0"/>
              <a:t>2:45 – 3:45</a:t>
            </a:r>
            <a:br>
              <a:rPr lang="en-US" sz="2400" b="1" dirty="0"/>
            </a:br>
            <a:br>
              <a:rPr lang="en-US" sz="2400" b="1" dirty="0"/>
            </a:br>
            <a:r>
              <a:rPr lang="en-US" sz="2400" b="1" dirty="0"/>
              <a:t>Facilitator: Joseph April, Director of Development,</a:t>
            </a:r>
            <a:br>
              <a:rPr lang="en-US" sz="2400" b="1" dirty="0"/>
            </a:br>
            <a:r>
              <a:rPr lang="en-US" sz="2400" b="1" dirty="0"/>
              <a:t>Strawbery Banke Museum, NH</a:t>
            </a:r>
            <a:br>
              <a:rPr lang="en-US" sz="2400" b="1" dirty="0"/>
            </a:br>
            <a:br>
              <a:rPr lang="en-US" sz="2400" b="1" dirty="0"/>
            </a:br>
            <a:r>
              <a:rPr lang="en-US" sz="2400" b="1" dirty="0"/>
              <a:t>Speaker: Marvin LeRoy, President &amp; Founder, </a:t>
            </a:r>
            <a:br>
              <a:rPr lang="en-US" sz="2400" b="1" dirty="0"/>
            </a:br>
            <a:r>
              <a:rPr lang="en-US" sz="2400" b="1" dirty="0"/>
              <a:t>Institute for Philanthropic Excellence, NY</a:t>
            </a:r>
          </a:p>
        </p:txBody>
      </p:sp>
    </p:spTree>
    <p:extLst>
      <p:ext uri="{BB962C8B-B14F-4D97-AF65-F5344CB8AC3E}">
        <p14:creationId xmlns:p14="http://schemas.microsoft.com/office/powerpoint/2010/main" val="195844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5A4BF6-6308-422E-B647-6EF172E4E0D0}"/>
              </a:ext>
            </a:extLst>
          </p:cNvPr>
          <p:cNvSpPr txBox="1"/>
          <p:nvPr/>
        </p:nvSpPr>
        <p:spPr>
          <a:xfrm>
            <a:off x="448602" y="1061086"/>
            <a:ext cx="6155397" cy="5355312"/>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Get your content experts to bring their expertise virtually.</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Members and stakeholders miss your Museum --- bring it to them.</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Boards of directors and trustees need to step up and become more engaged as ambassadors and advocates across the spectrum of resource development.</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This is the perfect time to offer/expand more formal virtual exhibits and tours. These activities might also inspire more permanent offerings in a “teched-up” environment to engage younger and broader audiences long term.</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Be sure to offer more technologically driven giving options for these audiences as well.</a:t>
            </a:r>
          </a:p>
        </p:txBody>
      </p:sp>
      <p:sp>
        <p:nvSpPr>
          <p:cNvPr id="6" name="TextBox 5">
            <a:extLst>
              <a:ext uri="{FF2B5EF4-FFF2-40B4-BE49-F238E27FC236}">
                <a16:creationId xmlns:a16="http://schemas.microsoft.com/office/drawing/2014/main" id="{6ECDDCE0-5A94-475F-9B23-706399F72A09}"/>
              </a:ext>
            </a:extLst>
          </p:cNvPr>
          <p:cNvSpPr txBox="1"/>
          <p:nvPr/>
        </p:nvSpPr>
        <p:spPr>
          <a:xfrm>
            <a:off x="3240258" y="537866"/>
            <a:ext cx="6727483" cy="523220"/>
          </a:xfrm>
          <a:prstGeom prst="rect">
            <a:avLst/>
          </a:prstGeom>
          <a:noFill/>
        </p:spPr>
        <p:txBody>
          <a:bodyPr wrap="square">
            <a:spAutoFit/>
          </a:bodyPr>
          <a:lstStyle/>
          <a:p>
            <a:pPr marR="0" lvl="0">
              <a:spcBef>
                <a:spcPts val="0"/>
              </a:spcBef>
              <a:spcAft>
                <a:spcPts val="0"/>
              </a:spcAft>
              <a:tabLst>
                <a:tab pos="457200" algn="l"/>
              </a:tabLst>
            </a:pPr>
            <a:r>
              <a:rPr lang="en-US" sz="2800">
                <a:effectLst/>
                <a:latin typeface="Calibri" panose="020F0502020204030204" pitchFamily="34" charset="0"/>
                <a:ea typeface="Calibri" panose="020F0502020204030204" pitchFamily="34" charset="0"/>
                <a:cs typeface="Times New Roman" panose="02020603050405020304" pitchFamily="18" charset="0"/>
              </a:rPr>
              <a:t>Strategy 4: Engage In-House Mission Experts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467B65-6130-4AE2-9425-CA225DEEFE24}"/>
              </a:ext>
            </a:extLst>
          </p:cNvPr>
          <p:cNvSpPr txBox="1"/>
          <p:nvPr/>
        </p:nvSpPr>
        <p:spPr>
          <a:xfrm>
            <a:off x="7348024" y="2277013"/>
            <a:ext cx="4243754" cy="2585323"/>
          </a:xfrm>
          <a:prstGeom prst="rect">
            <a:avLst/>
          </a:prstGeom>
          <a:noFill/>
          <a:ln w="19050">
            <a:solidFill>
              <a:srgbClr val="C00000"/>
            </a:solidFill>
          </a:ln>
        </p:spPr>
        <p:txBody>
          <a:bodyPr wrap="square">
            <a:spAutoFit/>
          </a:bodyPr>
          <a:lstStyle/>
          <a:p>
            <a:pPr algn="ctr"/>
            <a:r>
              <a:rPr lang="en-US" b="1" dirty="0"/>
              <a:t>Membership Coffee Talks</a:t>
            </a:r>
          </a:p>
          <a:p>
            <a:pPr marL="285750" indent="-285750">
              <a:buFont typeface="Arial" panose="020B0604020202020204" pitchFamily="34" charset="0"/>
              <a:buChar char="•"/>
            </a:pPr>
            <a:r>
              <a:rPr lang="en-US" b="1" dirty="0"/>
              <a:t>Meet with Larry </a:t>
            </a:r>
          </a:p>
          <a:p>
            <a:pPr marL="285750" indent="-285750">
              <a:buFont typeface="Arial" panose="020B0604020202020204" pitchFamily="34" charset="0"/>
              <a:buChar char="•"/>
            </a:pPr>
            <a:r>
              <a:rPr lang="en-US" b="1" dirty="0"/>
              <a:t>People of the </a:t>
            </a:r>
            <a:r>
              <a:rPr lang="en-US" b="1" dirty="0" err="1"/>
              <a:t>Dawnland</a:t>
            </a:r>
            <a:r>
              <a:rPr lang="en-US" b="1" dirty="0"/>
              <a:t> </a:t>
            </a:r>
          </a:p>
          <a:p>
            <a:pPr marL="285750" indent="-285750">
              <a:buFont typeface="Arial" panose="020B0604020202020204" pitchFamily="34" charset="0"/>
              <a:buChar char="•"/>
            </a:pPr>
            <a:r>
              <a:rPr lang="en-US" b="1" dirty="0"/>
              <a:t>Getting Dressy: How To Wear Historic Clothing</a:t>
            </a:r>
          </a:p>
          <a:p>
            <a:pPr marL="285750" indent="-285750">
              <a:buFont typeface="Arial" panose="020B0604020202020204" pitchFamily="34" charset="0"/>
              <a:buChar char="•"/>
            </a:pPr>
            <a:r>
              <a:rPr lang="en-US" b="1" dirty="0"/>
              <a:t>Objects of Mourning</a:t>
            </a:r>
          </a:p>
          <a:p>
            <a:pPr marL="285750" indent="-285750">
              <a:buFont typeface="Arial" panose="020B0604020202020204" pitchFamily="34" charset="0"/>
              <a:buChar char="•"/>
            </a:pPr>
            <a:r>
              <a:rPr lang="en-US" b="1" dirty="0"/>
              <a:t>Keeping History Above Water</a:t>
            </a:r>
          </a:p>
          <a:p>
            <a:pPr marL="285750" indent="-285750">
              <a:buFont typeface="Arial" panose="020B0604020202020204" pitchFamily="34" charset="0"/>
              <a:buChar char="•"/>
            </a:pPr>
            <a:r>
              <a:rPr lang="en-US" b="1" dirty="0"/>
              <a:t>Oppression and Freedom: Slavery in 18th Century Portsmouth</a:t>
            </a:r>
          </a:p>
        </p:txBody>
      </p:sp>
    </p:spTree>
    <p:extLst>
      <p:ext uri="{BB962C8B-B14F-4D97-AF65-F5344CB8AC3E}">
        <p14:creationId xmlns:p14="http://schemas.microsoft.com/office/powerpoint/2010/main" val="234124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AD399-DCA1-42D4-9AFE-EE4C8F50C3F9}"/>
              </a:ext>
            </a:extLst>
          </p:cNvPr>
          <p:cNvSpPr txBox="1"/>
          <p:nvPr/>
        </p:nvSpPr>
        <p:spPr>
          <a:xfrm>
            <a:off x="915571" y="1378983"/>
            <a:ext cx="4402015" cy="2308324"/>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Online merchandise.</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Creative &amp; safe site rentals.</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Behind the scene virtual tours.</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Related educational and recreational programs. </a:t>
            </a:r>
          </a:p>
        </p:txBody>
      </p:sp>
      <p:sp>
        <p:nvSpPr>
          <p:cNvPr id="6" name="TextBox 5">
            <a:extLst>
              <a:ext uri="{FF2B5EF4-FFF2-40B4-BE49-F238E27FC236}">
                <a16:creationId xmlns:a16="http://schemas.microsoft.com/office/drawing/2014/main" id="{865E3B6E-56CC-4022-A8FA-0CEBF5F0C9AD}"/>
              </a:ext>
            </a:extLst>
          </p:cNvPr>
          <p:cNvSpPr txBox="1"/>
          <p:nvPr/>
        </p:nvSpPr>
        <p:spPr>
          <a:xfrm>
            <a:off x="1942514" y="522626"/>
            <a:ext cx="8306972" cy="523220"/>
          </a:xfrm>
          <a:prstGeom prst="rect">
            <a:avLst/>
          </a:prstGeom>
          <a:noFill/>
        </p:spPr>
        <p:txBody>
          <a:bodyPr wrap="square">
            <a:spAutoFit/>
          </a:bodyPr>
          <a:lstStyle/>
          <a:p>
            <a:pPr marR="0" lvl="0">
              <a:spcBef>
                <a:spcPts val="0"/>
              </a:spcBef>
              <a:spcAft>
                <a:spcPts val="0"/>
              </a:spcAft>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Strategy 5: Find Or Expand Creative Sources Of Revenue</a:t>
            </a:r>
          </a:p>
        </p:txBody>
      </p:sp>
      <p:pic>
        <p:nvPicPr>
          <p:cNvPr id="2" name="Picture 1">
            <a:extLst>
              <a:ext uri="{FF2B5EF4-FFF2-40B4-BE49-F238E27FC236}">
                <a16:creationId xmlns:a16="http://schemas.microsoft.com/office/drawing/2014/main" id="{39080C2F-7397-45D7-9092-F4513DB44289}"/>
              </a:ext>
            </a:extLst>
          </p:cNvPr>
          <p:cNvPicPr>
            <a:picLocks noChangeAspect="1"/>
          </p:cNvPicPr>
          <p:nvPr/>
        </p:nvPicPr>
        <p:blipFill>
          <a:blip r:embed="rId2"/>
          <a:stretch>
            <a:fillRect/>
          </a:stretch>
        </p:blipFill>
        <p:spPr>
          <a:xfrm>
            <a:off x="7882450" y="1556165"/>
            <a:ext cx="1695450" cy="1266825"/>
          </a:xfrm>
          <a:prstGeom prst="rect">
            <a:avLst/>
          </a:prstGeom>
        </p:spPr>
      </p:pic>
      <p:sp>
        <p:nvSpPr>
          <p:cNvPr id="3" name="TextBox 2">
            <a:extLst>
              <a:ext uri="{FF2B5EF4-FFF2-40B4-BE49-F238E27FC236}">
                <a16:creationId xmlns:a16="http://schemas.microsoft.com/office/drawing/2014/main" id="{F45E9D81-4388-4E55-AB47-E7286008F333}"/>
              </a:ext>
            </a:extLst>
          </p:cNvPr>
          <p:cNvSpPr txBox="1"/>
          <p:nvPr/>
        </p:nvSpPr>
        <p:spPr>
          <a:xfrm>
            <a:off x="9880062" y="1781636"/>
            <a:ext cx="1695449" cy="923330"/>
          </a:xfrm>
          <a:prstGeom prst="rect">
            <a:avLst/>
          </a:prstGeom>
          <a:noFill/>
        </p:spPr>
        <p:txBody>
          <a:bodyPr wrap="square">
            <a:spAutoFit/>
          </a:bodyPr>
          <a:lstStyle/>
          <a:p>
            <a:r>
              <a:rPr lang="en-US" dirty="0"/>
              <a:t>Candlelight Stroll Sponsor-A-Tree Program</a:t>
            </a:r>
          </a:p>
        </p:txBody>
      </p:sp>
      <p:pic>
        <p:nvPicPr>
          <p:cNvPr id="9" name="Picture 2">
            <a:extLst>
              <a:ext uri="{FF2B5EF4-FFF2-40B4-BE49-F238E27FC236}">
                <a16:creationId xmlns:a16="http://schemas.microsoft.com/office/drawing/2014/main" id="{FCACCB6E-015E-487B-AE2B-EBDF8A605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06" y="4020445"/>
            <a:ext cx="3149747" cy="21550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A843571-2F94-4D7D-9A2C-B365256D0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959" y="4020445"/>
            <a:ext cx="3173503" cy="2157269"/>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E59D624A-27DB-4C58-B818-286337B53249}"/>
              </a:ext>
            </a:extLst>
          </p:cNvPr>
          <p:cNvSpPr/>
          <p:nvPr/>
        </p:nvSpPr>
        <p:spPr>
          <a:xfrm>
            <a:off x="4867422" y="4600135"/>
            <a:ext cx="2518116" cy="745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$500,000/Year</a:t>
            </a:r>
          </a:p>
        </p:txBody>
      </p:sp>
    </p:spTree>
    <p:extLst>
      <p:ext uri="{BB962C8B-B14F-4D97-AF65-F5344CB8AC3E}">
        <p14:creationId xmlns:p14="http://schemas.microsoft.com/office/powerpoint/2010/main" val="355468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041624-2A74-4A0A-882A-0739F5258689}"/>
              </a:ext>
            </a:extLst>
          </p:cNvPr>
          <p:cNvSpPr txBox="1"/>
          <p:nvPr/>
        </p:nvSpPr>
        <p:spPr>
          <a:xfrm>
            <a:off x="370449" y="1734907"/>
            <a:ext cx="4379742" cy="3970318"/>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Donors are ‘virtual – saturated’.</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Not everyone likes nor uses technology.</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Lose the ease of networking … and relationship building.</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Don’t simply try to replicate all aspects of a special event in an on-line format. Be very thoughtful about what works, and what works best, in these forums.</a:t>
            </a:r>
          </a:p>
        </p:txBody>
      </p:sp>
      <p:sp>
        <p:nvSpPr>
          <p:cNvPr id="6" name="TextBox 5">
            <a:extLst>
              <a:ext uri="{FF2B5EF4-FFF2-40B4-BE49-F238E27FC236}">
                <a16:creationId xmlns:a16="http://schemas.microsoft.com/office/drawing/2014/main" id="{E0097145-0CDD-4315-AD08-64BB1E289C28}"/>
              </a:ext>
            </a:extLst>
          </p:cNvPr>
          <p:cNvSpPr txBox="1"/>
          <p:nvPr/>
        </p:nvSpPr>
        <p:spPr>
          <a:xfrm>
            <a:off x="370449" y="499180"/>
            <a:ext cx="11451102" cy="523220"/>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Strategy 6:  Carefully Consider Conducting Virtual Events, Auctions, Galas, etc. </a:t>
            </a:r>
            <a:endParaRPr lang="en-US" sz="2800" dirty="0"/>
          </a:p>
        </p:txBody>
      </p:sp>
      <p:pic>
        <p:nvPicPr>
          <p:cNvPr id="2" name="Picture 1">
            <a:extLst>
              <a:ext uri="{FF2B5EF4-FFF2-40B4-BE49-F238E27FC236}">
                <a16:creationId xmlns:a16="http://schemas.microsoft.com/office/drawing/2014/main" id="{525F53E5-5DDA-4094-BDB0-157BC791004A}"/>
              </a:ext>
            </a:extLst>
          </p:cNvPr>
          <p:cNvPicPr>
            <a:picLocks noChangeAspect="1"/>
          </p:cNvPicPr>
          <p:nvPr/>
        </p:nvPicPr>
        <p:blipFill>
          <a:blip r:embed="rId2"/>
          <a:stretch>
            <a:fillRect/>
          </a:stretch>
        </p:blipFill>
        <p:spPr>
          <a:xfrm>
            <a:off x="5632385" y="1734907"/>
            <a:ext cx="3234950" cy="2125528"/>
          </a:xfrm>
          <a:prstGeom prst="rect">
            <a:avLst/>
          </a:prstGeom>
        </p:spPr>
      </p:pic>
      <p:sp>
        <p:nvSpPr>
          <p:cNvPr id="8" name="TextBox 7">
            <a:extLst>
              <a:ext uri="{FF2B5EF4-FFF2-40B4-BE49-F238E27FC236}">
                <a16:creationId xmlns:a16="http://schemas.microsoft.com/office/drawing/2014/main" id="{49745F0A-74DB-43EB-909D-2D53FFBD4D5E}"/>
              </a:ext>
            </a:extLst>
          </p:cNvPr>
          <p:cNvSpPr txBox="1"/>
          <p:nvPr/>
        </p:nvSpPr>
        <p:spPr>
          <a:xfrm>
            <a:off x="8993945" y="3720066"/>
            <a:ext cx="2827606" cy="1754326"/>
          </a:xfrm>
          <a:prstGeom prst="rect">
            <a:avLst/>
          </a:prstGeom>
          <a:noFill/>
        </p:spPr>
        <p:txBody>
          <a:bodyPr wrap="square" rtlCol="0">
            <a:spAutoFit/>
          </a:bodyPr>
          <a:lstStyle/>
          <a:p>
            <a:pPr algn="ctr"/>
            <a:r>
              <a:rPr lang="en-US" b="1" dirty="0"/>
              <a:t>March Match-A-Thon</a:t>
            </a:r>
          </a:p>
          <a:p>
            <a:pPr marL="285750" indent="-285750">
              <a:buFont typeface="Arial" panose="020B0604020202020204" pitchFamily="34" charset="0"/>
              <a:buChar char="•"/>
            </a:pPr>
            <a:r>
              <a:rPr lang="en-US" dirty="0"/>
              <a:t>Live and Taped.</a:t>
            </a:r>
          </a:p>
          <a:p>
            <a:pPr marL="285750" indent="-285750">
              <a:buFont typeface="Arial" panose="020B0604020202020204" pitchFamily="34" charset="0"/>
              <a:buChar char="•"/>
            </a:pPr>
            <a:r>
              <a:rPr lang="en-US" dirty="0"/>
              <a:t>Stewardship</a:t>
            </a:r>
          </a:p>
          <a:p>
            <a:pPr marL="285750" indent="-285750">
              <a:buFont typeface="Arial" panose="020B0604020202020204" pitchFamily="34" charset="0"/>
              <a:buChar char="•"/>
            </a:pPr>
            <a:r>
              <a:rPr lang="en-US" dirty="0"/>
              <a:t>Solicitation</a:t>
            </a:r>
          </a:p>
          <a:p>
            <a:pPr marL="285750" indent="-285750">
              <a:buFont typeface="Arial" panose="020B0604020202020204" pitchFamily="34" charset="0"/>
              <a:buChar char="•"/>
            </a:pPr>
            <a:r>
              <a:rPr lang="en-US" dirty="0"/>
              <a:t>Cultivation</a:t>
            </a:r>
          </a:p>
          <a:p>
            <a:pPr marL="285750" indent="-285750">
              <a:buFont typeface="Arial" panose="020B0604020202020204" pitchFamily="34" charset="0"/>
              <a:buChar char="•"/>
            </a:pPr>
            <a:r>
              <a:rPr lang="en-US" dirty="0"/>
              <a:t>Pivot</a:t>
            </a:r>
          </a:p>
        </p:txBody>
      </p:sp>
    </p:spTree>
    <p:extLst>
      <p:ext uri="{BB962C8B-B14F-4D97-AF65-F5344CB8AC3E}">
        <p14:creationId xmlns:p14="http://schemas.microsoft.com/office/powerpoint/2010/main" val="378594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4C5344-113E-4A57-AA09-C6F7A87937DE}"/>
              </a:ext>
            </a:extLst>
          </p:cNvPr>
          <p:cNvSpPr txBox="1"/>
          <p:nvPr/>
        </p:nvSpPr>
        <p:spPr>
          <a:xfrm>
            <a:off x="748518" y="880239"/>
            <a:ext cx="9372600" cy="5632311"/>
          </a:xfrm>
          <a:prstGeom prst="rect">
            <a:avLst/>
          </a:prstGeom>
          <a:noFill/>
        </p:spPr>
        <p:txBody>
          <a:bodyPr wrap="square">
            <a:spAutoFit/>
          </a:bodyPr>
          <a:lstStyle/>
          <a:p>
            <a:pPr marL="342900" marR="0" lvl="0" indent="-342900">
              <a:spcBef>
                <a:spcPts val="0"/>
              </a:spcBef>
              <a:spcAft>
                <a:spcPts val="0"/>
              </a:spcAft>
              <a:buFont typeface="+mj-lt"/>
              <a:buAutoNum type="arabicPeriod"/>
              <a:tabLst>
                <a:tab pos="457200" algn="l"/>
              </a:tabLs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Compile a top 100 stakeholder list and assign them to CEO/President, Volunteer Board Leadership, Board Members and Senior Staff to call and check in.</a:t>
            </a:r>
          </a:p>
          <a:p>
            <a:pPr marL="342900" marR="0" lvl="0" indent="-342900">
              <a:spcBef>
                <a:spcPts val="0"/>
              </a:spcBef>
              <a:spcAft>
                <a:spcPts val="0"/>
              </a:spcAft>
              <a:buFont typeface="+mj-lt"/>
              <a:buAutoNum type="arabicPeriod"/>
              <a:tabLst>
                <a:tab pos="457200" algn="l"/>
              </a:tabLs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Meet with the CFO and chunk out operational costs into fundraising amounts. $100 = XX, $250 = YY, etc.</a:t>
            </a:r>
          </a:p>
          <a:p>
            <a:pPr marL="342900" marR="0" lvl="0" indent="-342900">
              <a:spcBef>
                <a:spcPts val="0"/>
              </a:spcBef>
              <a:spcAft>
                <a:spcPts val="0"/>
              </a:spcAft>
              <a:buFont typeface="+mj-lt"/>
              <a:buAutoNum type="arabicPeriod"/>
              <a:tabLst>
                <a:tab pos="457200" algn="l"/>
              </a:tabLs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Create or expand a Legacy Giving Society.</a:t>
            </a:r>
          </a:p>
          <a:p>
            <a:pPr marL="342900" marR="0" lvl="0" indent="-342900">
              <a:spcBef>
                <a:spcPts val="0"/>
              </a:spcBef>
              <a:spcAft>
                <a:spcPts val="0"/>
              </a:spcAft>
              <a:buFont typeface="+mj-lt"/>
              <a:buAutoNum type="arabicPeriod"/>
              <a:tabLst>
                <a:tab pos="457200" algn="l"/>
              </a:tabLs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Video 10-minute coffee talks within each area of your Museum.</a:t>
            </a:r>
          </a:p>
          <a:p>
            <a:pPr marL="342900" marR="0" lvl="0" indent="-342900">
              <a:spcBef>
                <a:spcPts val="0"/>
              </a:spcBef>
              <a:spcAft>
                <a:spcPts val="0"/>
              </a:spcAft>
              <a:buFont typeface="+mj-lt"/>
              <a:buAutoNum type="arabicPeriod"/>
              <a:tabLst>
                <a:tab pos="457200" algn="l"/>
              </a:tabLs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Create on-line shopping opportunities.</a:t>
            </a:r>
          </a:p>
          <a:p>
            <a:pPr marL="342900" marR="0" lvl="0" indent="-342900">
              <a:spcBef>
                <a:spcPts val="0"/>
              </a:spcBef>
              <a:spcAft>
                <a:spcPts val="0"/>
              </a:spcAft>
              <a:buFont typeface="+mj-lt"/>
              <a:buAutoNum type="arabicPeriod"/>
              <a:tabLst>
                <a:tab pos="457200" algn="l"/>
              </a:tabLs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Do an end of year chat with CEO &amp; President. </a:t>
            </a:r>
          </a:p>
          <a:p>
            <a:pPr marL="342900" marR="0" lvl="0" indent="-342900">
              <a:spcBef>
                <a:spcPts val="0"/>
              </a:spcBef>
              <a:spcAft>
                <a:spcPts val="0"/>
              </a:spcAft>
              <a:buFont typeface="+mj-lt"/>
              <a:buAutoNum type="arabicPeriod"/>
              <a:tabLst>
                <a:tab pos="457200" algn="l"/>
              </a:tabLs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Learn from our recent experiences and realities. Arts and cultural organizations are far too often driven in their resource development programs to Admission/Ticket Fees and Special Events. In this Pandemic period, we have learned that real life scenarios can play out to significantly interfere with these models. What can we do to soften the overall reliance on these funding streams, and what more can we do to grow financial reserves and endowments to position greater fiscal stability?</a:t>
            </a:r>
          </a:p>
        </p:txBody>
      </p:sp>
      <p:sp>
        <p:nvSpPr>
          <p:cNvPr id="6" name="TextBox 5">
            <a:extLst>
              <a:ext uri="{FF2B5EF4-FFF2-40B4-BE49-F238E27FC236}">
                <a16:creationId xmlns:a16="http://schemas.microsoft.com/office/drawing/2014/main" id="{72EA47D7-766F-4AC2-804E-CCF593F5395F}"/>
              </a:ext>
            </a:extLst>
          </p:cNvPr>
          <p:cNvSpPr txBox="1"/>
          <p:nvPr/>
        </p:nvSpPr>
        <p:spPr>
          <a:xfrm>
            <a:off x="3048000" y="345450"/>
            <a:ext cx="6096000" cy="369332"/>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Conclusion – What you can literally do tomorrow</a:t>
            </a:r>
          </a:p>
        </p:txBody>
      </p:sp>
    </p:spTree>
    <p:extLst>
      <p:ext uri="{BB962C8B-B14F-4D97-AF65-F5344CB8AC3E}">
        <p14:creationId xmlns:p14="http://schemas.microsoft.com/office/powerpoint/2010/main" val="307267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2180490" y="1111346"/>
            <a:ext cx="8187397" cy="584775"/>
          </a:xfrm>
          <a:prstGeom prst="rect">
            <a:avLst/>
          </a:prstGeom>
          <a:noFill/>
        </p:spPr>
        <p:txBody>
          <a:bodyPr wrap="square" rtlCol="0">
            <a:spAutoFit/>
          </a:bodyPr>
          <a:lstStyle/>
          <a:p>
            <a:pPr algn="ctr"/>
            <a:r>
              <a:rPr lang="en-US" sz="3200" dirty="0"/>
              <a:t>Thank You – Contact Information -- Questions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488" y="2331216"/>
            <a:ext cx="3963695" cy="1145549"/>
          </a:xfrm>
          <a:prstGeom prst="rect">
            <a:avLst/>
          </a:prstGeom>
        </p:spPr>
      </p:pic>
      <p:sp>
        <p:nvSpPr>
          <p:cNvPr id="4" name="TextBox 3"/>
          <p:cNvSpPr txBox="1"/>
          <p:nvPr/>
        </p:nvSpPr>
        <p:spPr>
          <a:xfrm>
            <a:off x="2180490" y="4173415"/>
            <a:ext cx="7971692" cy="1569660"/>
          </a:xfrm>
          <a:prstGeom prst="rect">
            <a:avLst/>
          </a:prstGeom>
          <a:noFill/>
        </p:spPr>
        <p:txBody>
          <a:bodyPr wrap="square" rtlCol="0">
            <a:spAutoFit/>
          </a:bodyPr>
          <a:lstStyle/>
          <a:p>
            <a:r>
              <a:rPr lang="en-US" sz="2400" dirty="0"/>
              <a:t>Joe April							Marv LeRoy</a:t>
            </a:r>
          </a:p>
          <a:p>
            <a:r>
              <a:rPr lang="en-US" sz="2400" dirty="0"/>
              <a:t>(774) 261-3140					(518) 429-1829</a:t>
            </a:r>
          </a:p>
          <a:p>
            <a:r>
              <a:rPr lang="en-US" sz="2400" dirty="0">
                <a:hlinkClick r:id="rId3"/>
              </a:rPr>
              <a:t>japril@sbmuseum.org</a:t>
            </a:r>
            <a:r>
              <a:rPr lang="en-US" sz="2400" dirty="0"/>
              <a:t> 		</a:t>
            </a:r>
            <a:r>
              <a:rPr lang="en-US" sz="2400" dirty="0">
                <a:hlinkClick r:id="rId4"/>
              </a:rPr>
              <a:t>marv@moremission.com</a:t>
            </a:r>
            <a:endParaRPr lang="en-US" sz="2400" dirty="0"/>
          </a:p>
          <a:p>
            <a:endParaRPr lang="en-US" sz="2400" dirty="0"/>
          </a:p>
        </p:txBody>
      </p:sp>
    </p:spTree>
    <p:extLst>
      <p:ext uri="{BB962C8B-B14F-4D97-AF65-F5344CB8AC3E}">
        <p14:creationId xmlns:p14="http://schemas.microsoft.com/office/powerpoint/2010/main" val="101089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2002301" y="1680423"/>
            <a:ext cx="8187397" cy="3046988"/>
          </a:xfrm>
          <a:prstGeom prst="rect">
            <a:avLst/>
          </a:prstGeom>
          <a:noFill/>
        </p:spPr>
        <p:txBody>
          <a:bodyPr wrap="square" rtlCol="0">
            <a:spAutoFit/>
          </a:bodyPr>
          <a:lstStyle/>
          <a:p>
            <a:pPr algn="ctr"/>
            <a:r>
              <a:rPr lang="en-US" sz="3200" b="1" dirty="0"/>
              <a:t>Itinerary</a:t>
            </a:r>
          </a:p>
          <a:p>
            <a:pPr marL="342900" indent="-342900">
              <a:buFont typeface="+mj-lt"/>
              <a:buAutoNum type="arabicPeriod"/>
            </a:pPr>
            <a:r>
              <a:rPr lang="en-US" sz="3200" b="1" dirty="0"/>
              <a:t>Introductions</a:t>
            </a:r>
          </a:p>
          <a:p>
            <a:pPr marL="342900" indent="-342900">
              <a:buFont typeface="+mj-lt"/>
              <a:buAutoNum type="arabicPeriod"/>
            </a:pPr>
            <a:r>
              <a:rPr lang="en-US" sz="3200" b="1" dirty="0"/>
              <a:t>The New Normal</a:t>
            </a:r>
          </a:p>
          <a:p>
            <a:pPr marL="342900" indent="-342900">
              <a:buFont typeface="+mj-lt"/>
              <a:buAutoNum type="arabicPeriod"/>
            </a:pPr>
            <a:r>
              <a:rPr lang="en-US" sz="3200" b="1" dirty="0"/>
              <a:t>If We Had Had A Crystal Ball….</a:t>
            </a:r>
          </a:p>
          <a:p>
            <a:pPr marL="342900" indent="-342900">
              <a:buFont typeface="+mj-lt"/>
              <a:buAutoNum type="arabicPeriod"/>
            </a:pPr>
            <a:r>
              <a:rPr lang="en-US" sz="3200" b="1" dirty="0"/>
              <a:t>Six Fundraising Strategies</a:t>
            </a:r>
          </a:p>
          <a:p>
            <a:pPr marL="342900" indent="-342900">
              <a:buFont typeface="+mj-lt"/>
              <a:buAutoNum type="arabicPeriod"/>
            </a:pPr>
            <a:r>
              <a:rPr lang="en-US" sz="3200" b="1" dirty="0"/>
              <a:t>Questions &amp; Answers</a:t>
            </a:r>
          </a:p>
        </p:txBody>
      </p:sp>
    </p:spTree>
    <p:extLst>
      <p:ext uri="{BB962C8B-B14F-4D97-AF65-F5344CB8AC3E}">
        <p14:creationId xmlns:p14="http://schemas.microsoft.com/office/powerpoint/2010/main" val="148354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2002301" y="231451"/>
            <a:ext cx="8187397" cy="584775"/>
          </a:xfrm>
          <a:prstGeom prst="rect">
            <a:avLst/>
          </a:prstGeom>
          <a:noFill/>
        </p:spPr>
        <p:txBody>
          <a:bodyPr wrap="square" rtlCol="0">
            <a:spAutoFit/>
          </a:bodyPr>
          <a:lstStyle/>
          <a:p>
            <a:pPr algn="ctr"/>
            <a:r>
              <a:rPr lang="en-US" sz="3200" dirty="0"/>
              <a:t>Introductions</a:t>
            </a:r>
          </a:p>
        </p:txBody>
      </p:sp>
      <p:pic>
        <p:nvPicPr>
          <p:cNvPr id="1026" name="Picture 2" descr="Joe April">
            <a:extLst>
              <a:ext uri="{FF2B5EF4-FFF2-40B4-BE49-F238E27FC236}">
                <a16:creationId xmlns:a16="http://schemas.microsoft.com/office/drawing/2014/main" id="{92358240-F5B3-49CC-B5AF-05CD09599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001" y="1220959"/>
            <a:ext cx="2785403" cy="3491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691037-D694-4EF9-8CA5-CB9E7127CAA0}"/>
              </a:ext>
            </a:extLst>
          </p:cNvPr>
          <p:cNvSpPr txBox="1"/>
          <p:nvPr/>
        </p:nvSpPr>
        <p:spPr>
          <a:xfrm>
            <a:off x="2311515" y="5117410"/>
            <a:ext cx="2747889" cy="1200329"/>
          </a:xfrm>
          <a:prstGeom prst="rect">
            <a:avLst/>
          </a:prstGeom>
          <a:noFill/>
        </p:spPr>
        <p:txBody>
          <a:bodyPr wrap="square" rtlCol="0">
            <a:spAutoFit/>
          </a:bodyPr>
          <a:lstStyle/>
          <a:p>
            <a:pPr algn="ctr"/>
            <a:r>
              <a:rPr lang="en-US" dirty="0"/>
              <a:t>Joe April</a:t>
            </a:r>
          </a:p>
          <a:p>
            <a:pPr algn="ctr"/>
            <a:r>
              <a:rPr lang="en-US" dirty="0"/>
              <a:t>Director of Development</a:t>
            </a:r>
          </a:p>
          <a:p>
            <a:pPr algn="ctr"/>
            <a:r>
              <a:rPr lang="en-US" dirty="0"/>
              <a:t>Strawbery Banke Museum, NH</a:t>
            </a:r>
          </a:p>
        </p:txBody>
      </p:sp>
      <p:sp>
        <p:nvSpPr>
          <p:cNvPr id="7" name="TextBox 6">
            <a:extLst>
              <a:ext uri="{FF2B5EF4-FFF2-40B4-BE49-F238E27FC236}">
                <a16:creationId xmlns:a16="http://schemas.microsoft.com/office/drawing/2014/main" id="{E17D1242-3294-42A8-9AD4-5775974F9BD1}"/>
              </a:ext>
            </a:extLst>
          </p:cNvPr>
          <p:cNvSpPr txBox="1"/>
          <p:nvPr/>
        </p:nvSpPr>
        <p:spPr>
          <a:xfrm>
            <a:off x="7132598" y="5117409"/>
            <a:ext cx="3061520" cy="1200329"/>
          </a:xfrm>
          <a:prstGeom prst="rect">
            <a:avLst/>
          </a:prstGeom>
          <a:noFill/>
        </p:spPr>
        <p:txBody>
          <a:bodyPr wrap="square">
            <a:spAutoFit/>
          </a:bodyPr>
          <a:lstStyle/>
          <a:p>
            <a:pPr algn="ctr"/>
            <a:r>
              <a:rPr lang="en-US" sz="1800" dirty="0"/>
              <a:t>Marv LeRoy</a:t>
            </a:r>
          </a:p>
          <a:p>
            <a:pPr algn="ctr"/>
            <a:r>
              <a:rPr lang="en-US" sz="1800" dirty="0"/>
              <a:t>President &amp; </a:t>
            </a:r>
            <a:r>
              <a:rPr lang="en-US" dirty="0"/>
              <a:t>Founder</a:t>
            </a:r>
            <a:r>
              <a:rPr lang="en-US" sz="1800" dirty="0"/>
              <a:t> </a:t>
            </a:r>
          </a:p>
          <a:p>
            <a:pPr algn="ctr"/>
            <a:r>
              <a:rPr lang="en-US" sz="1800" dirty="0"/>
              <a:t>Institute</a:t>
            </a:r>
            <a:r>
              <a:rPr lang="en-US" dirty="0"/>
              <a:t> f</a:t>
            </a:r>
            <a:r>
              <a:rPr lang="en-US" sz="1800" dirty="0"/>
              <a:t>or Philanthropic Excellence, NY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170" y="1220959"/>
            <a:ext cx="2838375" cy="3491718"/>
          </a:xfrm>
          <a:prstGeom prst="rect">
            <a:avLst/>
          </a:prstGeom>
        </p:spPr>
      </p:pic>
    </p:spTree>
    <p:extLst>
      <p:ext uri="{BB962C8B-B14F-4D97-AF65-F5344CB8AC3E}">
        <p14:creationId xmlns:p14="http://schemas.microsoft.com/office/powerpoint/2010/main" val="29230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A730DB-74D7-DC4D-8EE2-D82A35C13D34}"/>
              </a:ext>
            </a:extLst>
          </p:cNvPr>
          <p:cNvSpPr/>
          <p:nvPr/>
        </p:nvSpPr>
        <p:spPr>
          <a:xfrm>
            <a:off x="1" y="6602506"/>
            <a:ext cx="12191999" cy="255494"/>
          </a:xfrm>
          <a:prstGeom prst="rect">
            <a:avLst/>
          </a:prstGeom>
          <a:solidFill>
            <a:srgbClr val="CB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E046DBA-AE1B-40BE-B268-D631AE3B4D9F}"/>
              </a:ext>
            </a:extLst>
          </p:cNvPr>
          <p:cNvPicPr>
            <a:picLocks noChangeAspect="1"/>
          </p:cNvPicPr>
          <p:nvPr/>
        </p:nvPicPr>
        <p:blipFill>
          <a:blip r:embed="rId3"/>
          <a:stretch>
            <a:fillRect/>
          </a:stretch>
        </p:blipFill>
        <p:spPr>
          <a:xfrm>
            <a:off x="203200" y="474134"/>
            <a:ext cx="2686759" cy="3160888"/>
          </a:xfrm>
          <a:prstGeom prst="rect">
            <a:avLst/>
          </a:prstGeom>
        </p:spPr>
      </p:pic>
      <p:sp>
        <p:nvSpPr>
          <p:cNvPr id="15" name="Arrow: Up 14">
            <a:extLst>
              <a:ext uri="{FF2B5EF4-FFF2-40B4-BE49-F238E27FC236}">
                <a16:creationId xmlns:a16="http://schemas.microsoft.com/office/drawing/2014/main" id="{7EC6FF9D-F2D6-4BDB-A4FA-C0E1DBE1D547}"/>
              </a:ext>
            </a:extLst>
          </p:cNvPr>
          <p:cNvSpPr/>
          <p:nvPr/>
        </p:nvSpPr>
        <p:spPr>
          <a:xfrm>
            <a:off x="3104446" y="383821"/>
            <a:ext cx="1456266" cy="60282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E4F083-F0A0-4B1A-BC86-DD4ADF7F4218}"/>
              </a:ext>
            </a:extLst>
          </p:cNvPr>
          <p:cNvSpPr txBox="1"/>
          <p:nvPr/>
        </p:nvSpPr>
        <p:spPr>
          <a:xfrm>
            <a:off x="4775199" y="383822"/>
            <a:ext cx="2483557" cy="4524315"/>
          </a:xfrm>
          <a:prstGeom prst="rect">
            <a:avLst/>
          </a:prstGeom>
          <a:noFill/>
        </p:spPr>
        <p:txBody>
          <a:bodyPr wrap="square" rtlCol="0">
            <a:spAutoFit/>
          </a:bodyPr>
          <a:lstStyle/>
          <a:p>
            <a:r>
              <a:rPr lang="en-US" i="1" dirty="0"/>
              <a:t>What’s gone up…</a:t>
            </a:r>
          </a:p>
          <a:p>
            <a:pPr marL="285750" indent="-285750">
              <a:buFont typeface="Arial" panose="020B0604020202020204" pitchFamily="34" charset="0"/>
              <a:buChar char="•"/>
            </a:pPr>
            <a:r>
              <a:rPr lang="en-US" dirty="0"/>
              <a:t>Unemployment</a:t>
            </a:r>
          </a:p>
          <a:p>
            <a:pPr marL="285750" indent="-285750">
              <a:buFont typeface="Arial" panose="020B0604020202020204" pitchFamily="34" charset="0"/>
              <a:buChar char="•"/>
            </a:pPr>
            <a:r>
              <a:rPr lang="en-US" dirty="0"/>
              <a:t>Virtuality</a:t>
            </a:r>
          </a:p>
          <a:p>
            <a:pPr marL="285750" indent="-285750">
              <a:buFont typeface="Arial" panose="020B0604020202020204" pitchFamily="34" charset="0"/>
              <a:buChar char="•"/>
            </a:pPr>
            <a:r>
              <a:rPr lang="en-US" dirty="0"/>
              <a:t>Social Advocacy</a:t>
            </a:r>
          </a:p>
          <a:p>
            <a:pPr marL="285750" indent="-285750">
              <a:buFont typeface="Arial" panose="020B0604020202020204" pitchFamily="34" charset="0"/>
              <a:buChar char="•"/>
            </a:pPr>
            <a:r>
              <a:rPr lang="en-US" dirty="0"/>
              <a:t>Online Giving</a:t>
            </a:r>
          </a:p>
          <a:p>
            <a:pPr marL="285750" indent="-285750">
              <a:buFont typeface="Arial" panose="020B0604020202020204" pitchFamily="34" charset="0"/>
              <a:buChar char="•"/>
            </a:pPr>
            <a:r>
              <a:rPr lang="en-US" dirty="0"/>
              <a:t>Online Wills</a:t>
            </a:r>
          </a:p>
          <a:p>
            <a:pPr marL="285750" indent="-285750">
              <a:buFont typeface="Arial" panose="020B0604020202020204" pitchFamily="34" charset="0"/>
              <a:buChar char="•"/>
            </a:pPr>
            <a:r>
              <a:rPr lang="en-US" dirty="0"/>
              <a:t>Point of Contact Giving</a:t>
            </a:r>
          </a:p>
          <a:p>
            <a:pPr marL="285750" indent="-285750">
              <a:buFont typeface="Arial" panose="020B0604020202020204" pitchFamily="34" charset="0"/>
              <a:buChar char="•"/>
            </a:pPr>
            <a:r>
              <a:rPr lang="en-US" dirty="0"/>
              <a:t>Philanthropy from    Millennials </a:t>
            </a:r>
          </a:p>
          <a:p>
            <a:pPr marL="285750" indent="-285750">
              <a:buFont typeface="Arial" panose="020B0604020202020204" pitchFamily="34" charset="0"/>
              <a:buChar char="•"/>
            </a:pPr>
            <a:r>
              <a:rPr lang="en-US" dirty="0"/>
              <a:t>Interest in philanthropic ROI</a:t>
            </a:r>
          </a:p>
          <a:p>
            <a:pPr marL="285750" indent="-285750">
              <a:buFont typeface="Arial" panose="020B0604020202020204" pitchFamily="34" charset="0"/>
              <a:buChar char="•"/>
            </a:pPr>
            <a:r>
              <a:rPr lang="en-US" dirty="0"/>
              <a:t>Fundraising for Programs</a:t>
            </a:r>
          </a:p>
          <a:p>
            <a:pPr marL="285750" indent="-285750">
              <a:buFont typeface="Arial" panose="020B0604020202020204" pitchFamily="34" charset="0"/>
              <a:buChar char="•"/>
            </a:pPr>
            <a:r>
              <a:rPr lang="en-US" dirty="0"/>
              <a:t>Comprehensive Campaigns</a:t>
            </a:r>
          </a:p>
        </p:txBody>
      </p:sp>
      <p:sp>
        <p:nvSpPr>
          <p:cNvPr id="19" name="Arrow: Down 18">
            <a:extLst>
              <a:ext uri="{FF2B5EF4-FFF2-40B4-BE49-F238E27FC236}">
                <a16:creationId xmlns:a16="http://schemas.microsoft.com/office/drawing/2014/main" id="{877EB25A-FDD4-4627-8F3E-91E521B40A57}"/>
              </a:ext>
            </a:extLst>
          </p:cNvPr>
          <p:cNvSpPr/>
          <p:nvPr/>
        </p:nvSpPr>
        <p:spPr>
          <a:xfrm>
            <a:off x="7258756" y="383821"/>
            <a:ext cx="1444979" cy="2641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87E5564-9C3C-48D7-AF43-F33DBF52B672}"/>
              </a:ext>
            </a:extLst>
          </p:cNvPr>
          <p:cNvSpPr txBox="1"/>
          <p:nvPr/>
        </p:nvSpPr>
        <p:spPr>
          <a:xfrm>
            <a:off x="8918222" y="376745"/>
            <a:ext cx="2483557" cy="1754326"/>
          </a:xfrm>
          <a:prstGeom prst="rect">
            <a:avLst/>
          </a:prstGeom>
          <a:noFill/>
        </p:spPr>
        <p:txBody>
          <a:bodyPr wrap="square" rtlCol="0">
            <a:spAutoFit/>
          </a:bodyPr>
          <a:lstStyle/>
          <a:p>
            <a:r>
              <a:rPr lang="en-US" i="1" dirty="0"/>
              <a:t>What’s gone down…</a:t>
            </a:r>
          </a:p>
          <a:p>
            <a:pPr marL="285750" indent="-285750">
              <a:buFont typeface="Arial" panose="020B0604020202020204" pitchFamily="34" charset="0"/>
              <a:buChar char="•"/>
            </a:pPr>
            <a:r>
              <a:rPr lang="en-US" dirty="0"/>
              <a:t>Traffic</a:t>
            </a:r>
          </a:p>
          <a:p>
            <a:pPr marL="285750" indent="-285750">
              <a:buFont typeface="Arial" panose="020B0604020202020204" pitchFamily="34" charset="0"/>
              <a:buChar char="•"/>
            </a:pPr>
            <a:r>
              <a:rPr lang="en-US" dirty="0"/>
              <a:t>Restaurants</a:t>
            </a:r>
          </a:p>
          <a:p>
            <a:pPr marL="285750" indent="-285750">
              <a:buFont typeface="Arial" panose="020B0604020202020204" pitchFamily="34" charset="0"/>
              <a:buChar char="•"/>
            </a:pPr>
            <a:r>
              <a:rPr lang="en-US" dirty="0"/>
              <a:t>Greenhouse Gas</a:t>
            </a:r>
          </a:p>
          <a:p>
            <a:pPr marL="285750" indent="-285750">
              <a:buFont typeface="Arial" panose="020B0604020202020204" pitchFamily="34" charset="0"/>
              <a:buChar char="•"/>
            </a:pPr>
            <a:r>
              <a:rPr lang="en-US" dirty="0"/>
              <a:t>Bricks and Mortar Fundraising</a:t>
            </a:r>
          </a:p>
        </p:txBody>
      </p:sp>
      <p:sp>
        <p:nvSpPr>
          <p:cNvPr id="23" name="TextBox 22">
            <a:extLst>
              <a:ext uri="{FF2B5EF4-FFF2-40B4-BE49-F238E27FC236}">
                <a16:creationId xmlns:a16="http://schemas.microsoft.com/office/drawing/2014/main" id="{69723608-4B51-4E30-8803-E3AF7F3F316A}"/>
              </a:ext>
            </a:extLst>
          </p:cNvPr>
          <p:cNvSpPr txBox="1"/>
          <p:nvPr/>
        </p:nvSpPr>
        <p:spPr>
          <a:xfrm>
            <a:off x="7642578" y="3428052"/>
            <a:ext cx="3759201" cy="369332"/>
          </a:xfrm>
          <a:prstGeom prst="rect">
            <a:avLst/>
          </a:prstGeom>
          <a:noFill/>
        </p:spPr>
        <p:txBody>
          <a:bodyPr wrap="square" rtlCol="0">
            <a:spAutoFit/>
          </a:bodyPr>
          <a:lstStyle/>
          <a:p>
            <a:r>
              <a:rPr lang="en-US" dirty="0"/>
              <a:t>…and then there is the stock market….</a:t>
            </a:r>
          </a:p>
        </p:txBody>
      </p:sp>
      <p:sp>
        <p:nvSpPr>
          <p:cNvPr id="5" name="Rectangle 4">
            <a:extLst>
              <a:ext uri="{FF2B5EF4-FFF2-40B4-BE49-F238E27FC236}">
                <a16:creationId xmlns:a16="http://schemas.microsoft.com/office/drawing/2014/main" id="{21AAACCC-627B-4568-BE6E-9D4BAEE1EA64}"/>
              </a:ext>
            </a:extLst>
          </p:cNvPr>
          <p:cNvSpPr/>
          <p:nvPr/>
        </p:nvSpPr>
        <p:spPr>
          <a:xfrm>
            <a:off x="7642578" y="4016006"/>
            <a:ext cx="1079914" cy="1997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2/1/20</a:t>
            </a:r>
          </a:p>
          <a:p>
            <a:pPr algn="ctr"/>
            <a:r>
              <a:rPr lang="en-US" dirty="0"/>
              <a:t>28,538</a:t>
            </a:r>
          </a:p>
          <a:p>
            <a:pPr algn="ctr"/>
            <a:endParaRPr lang="en-US" dirty="0"/>
          </a:p>
          <a:p>
            <a:pPr algn="ctr"/>
            <a:endParaRPr lang="en-US" dirty="0"/>
          </a:p>
        </p:txBody>
      </p:sp>
      <p:sp>
        <p:nvSpPr>
          <p:cNvPr id="6" name="Rectangle 5">
            <a:extLst>
              <a:ext uri="{FF2B5EF4-FFF2-40B4-BE49-F238E27FC236}">
                <a16:creationId xmlns:a16="http://schemas.microsoft.com/office/drawing/2014/main" id="{7973F344-D7F5-491F-8B5D-74DCC97FBEC5}"/>
              </a:ext>
            </a:extLst>
          </p:cNvPr>
          <p:cNvSpPr/>
          <p:nvPr/>
        </p:nvSpPr>
        <p:spPr>
          <a:xfrm>
            <a:off x="10467317" y="3995294"/>
            <a:ext cx="1079914" cy="1997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11/11/20</a:t>
            </a:r>
          </a:p>
          <a:p>
            <a:pPr algn="ctr"/>
            <a:r>
              <a:rPr lang="en-US" dirty="0"/>
              <a:t>29,397</a:t>
            </a:r>
          </a:p>
          <a:p>
            <a:pPr algn="ctr"/>
            <a:endParaRPr lang="en-US" dirty="0"/>
          </a:p>
        </p:txBody>
      </p:sp>
      <p:sp>
        <p:nvSpPr>
          <p:cNvPr id="14" name="Freeform: Shape 13">
            <a:extLst>
              <a:ext uri="{FF2B5EF4-FFF2-40B4-BE49-F238E27FC236}">
                <a16:creationId xmlns:a16="http://schemas.microsoft.com/office/drawing/2014/main" id="{E8D48494-E392-4ECB-A60F-856C6E9CE8A7}"/>
              </a:ext>
            </a:extLst>
          </p:cNvPr>
          <p:cNvSpPr/>
          <p:nvPr/>
        </p:nvSpPr>
        <p:spPr>
          <a:xfrm>
            <a:off x="8693834" y="4037428"/>
            <a:ext cx="1758461" cy="2041596"/>
          </a:xfrm>
          <a:custGeom>
            <a:avLst/>
            <a:gdLst>
              <a:gd name="connsiteX0" fmla="*/ 0 w 1758461"/>
              <a:gd name="connsiteY0" fmla="*/ 0 h 2041596"/>
              <a:gd name="connsiteX1" fmla="*/ 28135 w 1758461"/>
              <a:gd name="connsiteY1" fmla="*/ 140677 h 2041596"/>
              <a:gd name="connsiteX2" fmla="*/ 56271 w 1758461"/>
              <a:gd name="connsiteY2" fmla="*/ 182880 h 2041596"/>
              <a:gd name="connsiteX3" fmla="*/ 70338 w 1758461"/>
              <a:gd name="connsiteY3" fmla="*/ 239150 h 2041596"/>
              <a:gd name="connsiteX4" fmla="*/ 154744 w 1758461"/>
              <a:gd name="connsiteY4" fmla="*/ 379827 h 2041596"/>
              <a:gd name="connsiteX5" fmla="*/ 182880 w 1758461"/>
              <a:gd name="connsiteY5" fmla="*/ 422030 h 2041596"/>
              <a:gd name="connsiteX6" fmla="*/ 211015 w 1758461"/>
              <a:gd name="connsiteY6" fmla="*/ 464234 h 2041596"/>
              <a:gd name="connsiteX7" fmla="*/ 267286 w 1758461"/>
              <a:gd name="connsiteY7" fmla="*/ 534572 h 2041596"/>
              <a:gd name="connsiteX8" fmla="*/ 295421 w 1758461"/>
              <a:gd name="connsiteY8" fmla="*/ 618978 h 2041596"/>
              <a:gd name="connsiteX9" fmla="*/ 323557 w 1758461"/>
              <a:gd name="connsiteY9" fmla="*/ 675249 h 2041596"/>
              <a:gd name="connsiteX10" fmla="*/ 337624 w 1758461"/>
              <a:gd name="connsiteY10" fmla="*/ 829994 h 2041596"/>
              <a:gd name="connsiteX11" fmla="*/ 351692 w 1758461"/>
              <a:gd name="connsiteY11" fmla="*/ 872197 h 2041596"/>
              <a:gd name="connsiteX12" fmla="*/ 379828 w 1758461"/>
              <a:gd name="connsiteY12" fmla="*/ 984738 h 2041596"/>
              <a:gd name="connsiteX13" fmla="*/ 393895 w 1758461"/>
              <a:gd name="connsiteY13" fmla="*/ 1097280 h 2041596"/>
              <a:gd name="connsiteX14" fmla="*/ 407963 w 1758461"/>
              <a:gd name="connsiteY14" fmla="*/ 1153550 h 2041596"/>
              <a:gd name="connsiteX15" fmla="*/ 436098 w 1758461"/>
              <a:gd name="connsiteY15" fmla="*/ 1800664 h 2041596"/>
              <a:gd name="connsiteX16" fmla="*/ 506437 w 1758461"/>
              <a:gd name="connsiteY16" fmla="*/ 1758461 h 2041596"/>
              <a:gd name="connsiteX17" fmla="*/ 520504 w 1758461"/>
              <a:gd name="connsiteY17" fmla="*/ 1716258 h 2041596"/>
              <a:gd name="connsiteX18" fmla="*/ 562708 w 1758461"/>
              <a:gd name="connsiteY18" fmla="*/ 1631852 h 2041596"/>
              <a:gd name="connsiteX19" fmla="*/ 604911 w 1758461"/>
              <a:gd name="connsiteY19" fmla="*/ 1645920 h 2041596"/>
              <a:gd name="connsiteX20" fmla="*/ 618978 w 1758461"/>
              <a:gd name="connsiteY20" fmla="*/ 1730326 h 2041596"/>
              <a:gd name="connsiteX21" fmla="*/ 647114 w 1758461"/>
              <a:gd name="connsiteY21" fmla="*/ 1645920 h 2041596"/>
              <a:gd name="connsiteX22" fmla="*/ 689317 w 1758461"/>
              <a:gd name="connsiteY22" fmla="*/ 1561514 h 2041596"/>
              <a:gd name="connsiteX23" fmla="*/ 675249 w 1758461"/>
              <a:gd name="connsiteY23" fmla="*/ 1406769 h 2041596"/>
              <a:gd name="connsiteX24" fmla="*/ 647114 w 1758461"/>
              <a:gd name="connsiteY24" fmla="*/ 1294227 h 2041596"/>
              <a:gd name="connsiteX25" fmla="*/ 689317 w 1758461"/>
              <a:gd name="connsiteY25" fmla="*/ 1125415 h 2041596"/>
              <a:gd name="connsiteX26" fmla="*/ 703384 w 1758461"/>
              <a:gd name="connsiteY26" fmla="*/ 1167618 h 2041596"/>
              <a:gd name="connsiteX27" fmla="*/ 731520 w 1758461"/>
              <a:gd name="connsiteY27" fmla="*/ 1195754 h 2041596"/>
              <a:gd name="connsiteX28" fmla="*/ 759655 w 1758461"/>
              <a:gd name="connsiteY28" fmla="*/ 1280160 h 2041596"/>
              <a:gd name="connsiteX29" fmla="*/ 787791 w 1758461"/>
              <a:gd name="connsiteY29" fmla="*/ 1406769 h 2041596"/>
              <a:gd name="connsiteX30" fmla="*/ 801858 w 1758461"/>
              <a:gd name="connsiteY30" fmla="*/ 1533378 h 2041596"/>
              <a:gd name="connsiteX31" fmla="*/ 815926 w 1758461"/>
              <a:gd name="connsiteY31" fmla="*/ 1716258 h 2041596"/>
              <a:gd name="connsiteX32" fmla="*/ 844061 w 1758461"/>
              <a:gd name="connsiteY32" fmla="*/ 1674055 h 2041596"/>
              <a:gd name="connsiteX33" fmla="*/ 872197 w 1758461"/>
              <a:gd name="connsiteY33" fmla="*/ 1617784 h 2041596"/>
              <a:gd name="connsiteX34" fmla="*/ 900332 w 1758461"/>
              <a:gd name="connsiteY34" fmla="*/ 1519310 h 2041596"/>
              <a:gd name="connsiteX35" fmla="*/ 956603 w 1758461"/>
              <a:gd name="connsiteY35" fmla="*/ 1603717 h 2041596"/>
              <a:gd name="connsiteX36" fmla="*/ 970671 w 1758461"/>
              <a:gd name="connsiteY36" fmla="*/ 1561514 h 2041596"/>
              <a:gd name="connsiteX37" fmla="*/ 984738 w 1758461"/>
              <a:gd name="connsiteY37" fmla="*/ 1069144 h 2041596"/>
              <a:gd name="connsiteX38" fmla="*/ 1012874 w 1758461"/>
              <a:gd name="connsiteY38" fmla="*/ 984738 h 2041596"/>
              <a:gd name="connsiteX39" fmla="*/ 1055077 w 1758461"/>
              <a:gd name="connsiteY39" fmla="*/ 1139483 h 2041596"/>
              <a:gd name="connsiteX40" fmla="*/ 1097280 w 1758461"/>
              <a:gd name="connsiteY40" fmla="*/ 1392701 h 2041596"/>
              <a:gd name="connsiteX41" fmla="*/ 1111348 w 1758461"/>
              <a:gd name="connsiteY41" fmla="*/ 1941341 h 2041596"/>
              <a:gd name="connsiteX42" fmla="*/ 1139483 w 1758461"/>
              <a:gd name="connsiteY42" fmla="*/ 1899138 h 2041596"/>
              <a:gd name="connsiteX43" fmla="*/ 1181686 w 1758461"/>
              <a:gd name="connsiteY43" fmla="*/ 1800664 h 2041596"/>
              <a:gd name="connsiteX44" fmla="*/ 1209821 w 1758461"/>
              <a:gd name="connsiteY44" fmla="*/ 1955409 h 2041596"/>
              <a:gd name="connsiteX45" fmla="*/ 1237957 w 1758461"/>
              <a:gd name="connsiteY45" fmla="*/ 1997612 h 2041596"/>
              <a:gd name="connsiteX46" fmla="*/ 1252024 w 1758461"/>
              <a:gd name="connsiteY46" fmla="*/ 2039815 h 2041596"/>
              <a:gd name="connsiteX47" fmla="*/ 1266092 w 1758461"/>
              <a:gd name="connsiteY47" fmla="*/ 1969477 h 2041596"/>
              <a:gd name="connsiteX48" fmla="*/ 1294228 w 1758461"/>
              <a:gd name="connsiteY48" fmla="*/ 1026941 h 2041596"/>
              <a:gd name="connsiteX49" fmla="*/ 1336431 w 1758461"/>
              <a:gd name="connsiteY49" fmla="*/ 1153550 h 2041596"/>
              <a:gd name="connsiteX50" fmla="*/ 1350498 w 1758461"/>
              <a:gd name="connsiteY50" fmla="*/ 1195754 h 2041596"/>
              <a:gd name="connsiteX51" fmla="*/ 1364566 w 1758461"/>
              <a:gd name="connsiteY51" fmla="*/ 1237957 h 2041596"/>
              <a:gd name="connsiteX52" fmla="*/ 1378634 w 1758461"/>
              <a:gd name="connsiteY52" fmla="*/ 1659987 h 2041596"/>
              <a:gd name="connsiteX53" fmla="*/ 1392701 w 1758461"/>
              <a:gd name="connsiteY53" fmla="*/ 1617784 h 2041596"/>
              <a:gd name="connsiteX54" fmla="*/ 1406769 w 1758461"/>
              <a:gd name="connsiteY54" fmla="*/ 1406769 h 2041596"/>
              <a:gd name="connsiteX55" fmla="*/ 1448972 w 1758461"/>
              <a:gd name="connsiteY55" fmla="*/ 1153550 h 2041596"/>
              <a:gd name="connsiteX56" fmla="*/ 1463040 w 1758461"/>
              <a:gd name="connsiteY56" fmla="*/ 1111347 h 2041596"/>
              <a:gd name="connsiteX57" fmla="*/ 1477108 w 1758461"/>
              <a:gd name="connsiteY57" fmla="*/ 1069144 h 2041596"/>
              <a:gd name="connsiteX58" fmla="*/ 1491175 w 1758461"/>
              <a:gd name="connsiteY58" fmla="*/ 1139483 h 2041596"/>
              <a:gd name="connsiteX59" fmla="*/ 1505243 w 1758461"/>
              <a:gd name="connsiteY59" fmla="*/ 1195754 h 2041596"/>
              <a:gd name="connsiteX60" fmla="*/ 1519311 w 1758461"/>
              <a:gd name="connsiteY60" fmla="*/ 1308295 h 2041596"/>
              <a:gd name="connsiteX61" fmla="*/ 1547446 w 1758461"/>
              <a:gd name="connsiteY61" fmla="*/ 1491175 h 2041596"/>
              <a:gd name="connsiteX62" fmla="*/ 1533378 w 1758461"/>
              <a:gd name="connsiteY62" fmla="*/ 829994 h 2041596"/>
              <a:gd name="connsiteX63" fmla="*/ 1477108 w 1758461"/>
              <a:gd name="connsiteY63" fmla="*/ 815926 h 2041596"/>
              <a:gd name="connsiteX64" fmla="*/ 1434904 w 1758461"/>
              <a:gd name="connsiteY64" fmla="*/ 801858 h 2041596"/>
              <a:gd name="connsiteX65" fmla="*/ 1097280 w 1758461"/>
              <a:gd name="connsiteY65" fmla="*/ 787790 h 2041596"/>
              <a:gd name="connsiteX66" fmla="*/ 1055077 w 1758461"/>
              <a:gd name="connsiteY66" fmla="*/ 773723 h 2041596"/>
              <a:gd name="connsiteX67" fmla="*/ 914400 w 1758461"/>
              <a:gd name="connsiteY67" fmla="*/ 745587 h 2041596"/>
              <a:gd name="connsiteX68" fmla="*/ 829994 w 1758461"/>
              <a:gd name="connsiteY68" fmla="*/ 717452 h 2041596"/>
              <a:gd name="connsiteX69" fmla="*/ 815926 w 1758461"/>
              <a:gd name="connsiteY69" fmla="*/ 675249 h 2041596"/>
              <a:gd name="connsiteX70" fmla="*/ 787791 w 1758461"/>
              <a:gd name="connsiteY70" fmla="*/ 633046 h 2041596"/>
              <a:gd name="connsiteX71" fmla="*/ 801858 w 1758461"/>
              <a:gd name="connsiteY71" fmla="*/ 548640 h 2041596"/>
              <a:gd name="connsiteX72" fmla="*/ 829994 w 1758461"/>
              <a:gd name="connsiteY72" fmla="*/ 520504 h 2041596"/>
              <a:gd name="connsiteX73" fmla="*/ 914400 w 1758461"/>
              <a:gd name="connsiteY73" fmla="*/ 478301 h 2041596"/>
              <a:gd name="connsiteX74" fmla="*/ 1139483 w 1758461"/>
              <a:gd name="connsiteY74" fmla="*/ 492369 h 2041596"/>
              <a:gd name="connsiteX75" fmla="*/ 1181686 w 1758461"/>
              <a:gd name="connsiteY75" fmla="*/ 506437 h 2041596"/>
              <a:gd name="connsiteX76" fmla="*/ 1308295 w 1758461"/>
              <a:gd name="connsiteY76" fmla="*/ 492369 h 2041596"/>
              <a:gd name="connsiteX77" fmla="*/ 1406769 w 1758461"/>
              <a:gd name="connsiteY77" fmla="*/ 422030 h 2041596"/>
              <a:gd name="connsiteX78" fmla="*/ 1477108 w 1758461"/>
              <a:gd name="connsiteY78" fmla="*/ 351692 h 2041596"/>
              <a:gd name="connsiteX79" fmla="*/ 1519311 w 1758461"/>
              <a:gd name="connsiteY79" fmla="*/ 309489 h 2041596"/>
              <a:gd name="connsiteX80" fmla="*/ 1547446 w 1758461"/>
              <a:gd name="connsiteY80" fmla="*/ 267286 h 2041596"/>
              <a:gd name="connsiteX81" fmla="*/ 1575581 w 1758461"/>
              <a:gd name="connsiteY81" fmla="*/ 239150 h 2041596"/>
              <a:gd name="connsiteX82" fmla="*/ 1631852 w 1758461"/>
              <a:gd name="connsiteY82" fmla="*/ 154744 h 2041596"/>
              <a:gd name="connsiteX83" fmla="*/ 1645920 w 1758461"/>
              <a:gd name="connsiteY83" fmla="*/ 112541 h 2041596"/>
              <a:gd name="connsiteX84" fmla="*/ 1688123 w 1758461"/>
              <a:gd name="connsiteY84" fmla="*/ 84406 h 2041596"/>
              <a:gd name="connsiteX85" fmla="*/ 1702191 w 1758461"/>
              <a:gd name="connsiteY85" fmla="*/ 42203 h 2041596"/>
              <a:gd name="connsiteX86" fmla="*/ 1758461 w 1758461"/>
              <a:gd name="connsiteY86" fmla="*/ 0 h 20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58461" h="2041596">
                <a:moveTo>
                  <a:pt x="0" y="0"/>
                </a:moveTo>
                <a:cubicBezTo>
                  <a:pt x="5183" y="36281"/>
                  <a:pt x="8494" y="101395"/>
                  <a:pt x="28135" y="140677"/>
                </a:cubicBezTo>
                <a:cubicBezTo>
                  <a:pt x="35696" y="155799"/>
                  <a:pt x="46892" y="168812"/>
                  <a:pt x="56271" y="182880"/>
                </a:cubicBezTo>
                <a:cubicBezTo>
                  <a:pt x="60960" y="201637"/>
                  <a:pt x="63549" y="221047"/>
                  <a:pt x="70338" y="239150"/>
                </a:cubicBezTo>
                <a:cubicBezTo>
                  <a:pt x="88876" y="288583"/>
                  <a:pt x="126702" y="337764"/>
                  <a:pt x="154744" y="379827"/>
                </a:cubicBezTo>
                <a:lnTo>
                  <a:pt x="182880" y="422030"/>
                </a:lnTo>
                <a:cubicBezTo>
                  <a:pt x="192259" y="436098"/>
                  <a:pt x="199059" y="452279"/>
                  <a:pt x="211015" y="464234"/>
                </a:cubicBezTo>
                <a:cubicBezTo>
                  <a:pt x="234402" y="487620"/>
                  <a:pt x="253088" y="502627"/>
                  <a:pt x="267286" y="534572"/>
                </a:cubicBezTo>
                <a:cubicBezTo>
                  <a:pt x="279331" y="561673"/>
                  <a:pt x="282158" y="592452"/>
                  <a:pt x="295421" y="618978"/>
                </a:cubicBezTo>
                <a:lnTo>
                  <a:pt x="323557" y="675249"/>
                </a:lnTo>
                <a:cubicBezTo>
                  <a:pt x="328246" y="726831"/>
                  <a:pt x="330299" y="778720"/>
                  <a:pt x="337624" y="829994"/>
                </a:cubicBezTo>
                <a:cubicBezTo>
                  <a:pt x="339721" y="844674"/>
                  <a:pt x="348095" y="857811"/>
                  <a:pt x="351692" y="872197"/>
                </a:cubicBezTo>
                <a:lnTo>
                  <a:pt x="379828" y="984738"/>
                </a:lnTo>
                <a:cubicBezTo>
                  <a:pt x="384517" y="1022252"/>
                  <a:pt x="387680" y="1059988"/>
                  <a:pt x="393895" y="1097280"/>
                </a:cubicBezTo>
                <a:cubicBezTo>
                  <a:pt x="397073" y="1116351"/>
                  <a:pt x="407141" y="1134234"/>
                  <a:pt x="407963" y="1153550"/>
                </a:cubicBezTo>
                <a:cubicBezTo>
                  <a:pt x="436086" y="1814417"/>
                  <a:pt x="357245" y="1564095"/>
                  <a:pt x="436098" y="1800664"/>
                </a:cubicBezTo>
                <a:cubicBezTo>
                  <a:pt x="469294" y="1789599"/>
                  <a:pt x="487126" y="1790646"/>
                  <a:pt x="506437" y="1758461"/>
                </a:cubicBezTo>
                <a:cubicBezTo>
                  <a:pt x="514066" y="1745746"/>
                  <a:pt x="513872" y="1729521"/>
                  <a:pt x="520504" y="1716258"/>
                </a:cubicBezTo>
                <a:cubicBezTo>
                  <a:pt x="575049" y="1607168"/>
                  <a:pt x="527346" y="1737937"/>
                  <a:pt x="562708" y="1631852"/>
                </a:cubicBezTo>
                <a:cubicBezTo>
                  <a:pt x="576776" y="1636541"/>
                  <a:pt x="597554" y="1633045"/>
                  <a:pt x="604911" y="1645920"/>
                </a:cubicBezTo>
                <a:cubicBezTo>
                  <a:pt x="619062" y="1670685"/>
                  <a:pt x="590455" y="1730326"/>
                  <a:pt x="618978" y="1730326"/>
                </a:cubicBezTo>
                <a:cubicBezTo>
                  <a:pt x="648635" y="1730326"/>
                  <a:pt x="637736" y="1674055"/>
                  <a:pt x="647114" y="1645920"/>
                </a:cubicBezTo>
                <a:cubicBezTo>
                  <a:pt x="666529" y="1587674"/>
                  <a:pt x="652953" y="1616058"/>
                  <a:pt x="689317" y="1561514"/>
                </a:cubicBezTo>
                <a:cubicBezTo>
                  <a:pt x="684628" y="1509932"/>
                  <a:pt x="683327" y="1457930"/>
                  <a:pt x="675249" y="1406769"/>
                </a:cubicBezTo>
                <a:cubicBezTo>
                  <a:pt x="669218" y="1368574"/>
                  <a:pt x="647114" y="1294227"/>
                  <a:pt x="647114" y="1294227"/>
                </a:cubicBezTo>
                <a:cubicBezTo>
                  <a:pt x="662825" y="1011407"/>
                  <a:pt x="634448" y="960808"/>
                  <a:pt x="689317" y="1125415"/>
                </a:cubicBezTo>
                <a:cubicBezTo>
                  <a:pt x="694006" y="1139483"/>
                  <a:pt x="692899" y="1157133"/>
                  <a:pt x="703384" y="1167618"/>
                </a:cubicBezTo>
                <a:lnTo>
                  <a:pt x="731520" y="1195754"/>
                </a:lnTo>
                <a:cubicBezTo>
                  <a:pt x="740898" y="1223889"/>
                  <a:pt x="754779" y="1250906"/>
                  <a:pt x="759655" y="1280160"/>
                </a:cubicBezTo>
                <a:cubicBezTo>
                  <a:pt x="776161" y="1379193"/>
                  <a:pt x="764703" y="1337506"/>
                  <a:pt x="787791" y="1406769"/>
                </a:cubicBezTo>
                <a:cubicBezTo>
                  <a:pt x="792480" y="1448972"/>
                  <a:pt x="798014" y="1491090"/>
                  <a:pt x="801858" y="1533378"/>
                </a:cubicBezTo>
                <a:cubicBezTo>
                  <a:pt x="807393" y="1594267"/>
                  <a:pt x="798358" y="1657696"/>
                  <a:pt x="815926" y="1716258"/>
                </a:cubicBezTo>
                <a:cubicBezTo>
                  <a:pt x="820784" y="1732452"/>
                  <a:pt x="835673" y="1688735"/>
                  <a:pt x="844061" y="1674055"/>
                </a:cubicBezTo>
                <a:cubicBezTo>
                  <a:pt x="854466" y="1655847"/>
                  <a:pt x="863936" y="1637059"/>
                  <a:pt x="872197" y="1617784"/>
                </a:cubicBezTo>
                <a:cubicBezTo>
                  <a:pt x="884303" y="1589535"/>
                  <a:pt x="893195" y="1547857"/>
                  <a:pt x="900332" y="1519310"/>
                </a:cubicBezTo>
                <a:cubicBezTo>
                  <a:pt x="907600" y="1541115"/>
                  <a:pt x="921477" y="1603717"/>
                  <a:pt x="956603" y="1603717"/>
                </a:cubicBezTo>
                <a:cubicBezTo>
                  <a:pt x="971432" y="1603717"/>
                  <a:pt x="965982" y="1575582"/>
                  <a:pt x="970671" y="1561514"/>
                </a:cubicBezTo>
                <a:cubicBezTo>
                  <a:pt x="975360" y="1397391"/>
                  <a:pt x="972756" y="1232897"/>
                  <a:pt x="984738" y="1069144"/>
                </a:cubicBezTo>
                <a:cubicBezTo>
                  <a:pt x="986902" y="1039566"/>
                  <a:pt x="1012874" y="984738"/>
                  <a:pt x="1012874" y="984738"/>
                </a:cubicBezTo>
                <a:cubicBezTo>
                  <a:pt x="1030041" y="1036243"/>
                  <a:pt x="1047145" y="1083961"/>
                  <a:pt x="1055077" y="1139483"/>
                </a:cubicBezTo>
                <a:cubicBezTo>
                  <a:pt x="1085946" y="1355570"/>
                  <a:pt x="1067128" y="1272095"/>
                  <a:pt x="1097280" y="1392701"/>
                </a:cubicBezTo>
                <a:cubicBezTo>
                  <a:pt x="1101969" y="1575581"/>
                  <a:pt x="1096156" y="1759033"/>
                  <a:pt x="1111348" y="1941341"/>
                </a:cubicBezTo>
                <a:cubicBezTo>
                  <a:pt x="1112752" y="1958190"/>
                  <a:pt x="1131095" y="1913818"/>
                  <a:pt x="1139483" y="1899138"/>
                </a:cubicBezTo>
                <a:cubicBezTo>
                  <a:pt x="1167295" y="1850466"/>
                  <a:pt x="1165904" y="1848010"/>
                  <a:pt x="1181686" y="1800664"/>
                </a:cubicBezTo>
                <a:cubicBezTo>
                  <a:pt x="1184945" y="1823475"/>
                  <a:pt x="1195610" y="1922249"/>
                  <a:pt x="1209821" y="1955409"/>
                </a:cubicBezTo>
                <a:cubicBezTo>
                  <a:pt x="1216481" y="1970949"/>
                  <a:pt x="1228578" y="1983544"/>
                  <a:pt x="1237957" y="1997612"/>
                </a:cubicBezTo>
                <a:cubicBezTo>
                  <a:pt x="1242646" y="2011680"/>
                  <a:pt x="1241539" y="2050300"/>
                  <a:pt x="1252024" y="2039815"/>
                </a:cubicBezTo>
                <a:cubicBezTo>
                  <a:pt x="1268931" y="2022908"/>
                  <a:pt x="1265254" y="1993373"/>
                  <a:pt x="1266092" y="1969477"/>
                </a:cubicBezTo>
                <a:cubicBezTo>
                  <a:pt x="1308364" y="764757"/>
                  <a:pt x="1256176" y="1597707"/>
                  <a:pt x="1294228" y="1026941"/>
                </a:cubicBezTo>
                <a:lnTo>
                  <a:pt x="1336431" y="1153550"/>
                </a:lnTo>
                <a:lnTo>
                  <a:pt x="1350498" y="1195754"/>
                </a:lnTo>
                <a:lnTo>
                  <a:pt x="1364566" y="1237957"/>
                </a:lnTo>
                <a:cubicBezTo>
                  <a:pt x="1369255" y="1378634"/>
                  <a:pt x="1368236" y="1519617"/>
                  <a:pt x="1378634" y="1659987"/>
                </a:cubicBezTo>
                <a:cubicBezTo>
                  <a:pt x="1379729" y="1674775"/>
                  <a:pt x="1391063" y="1632522"/>
                  <a:pt x="1392701" y="1617784"/>
                </a:cubicBezTo>
                <a:cubicBezTo>
                  <a:pt x="1400486" y="1547721"/>
                  <a:pt x="1401561" y="1477071"/>
                  <a:pt x="1406769" y="1406769"/>
                </a:cubicBezTo>
                <a:cubicBezTo>
                  <a:pt x="1420938" y="1215492"/>
                  <a:pt x="1404222" y="1287801"/>
                  <a:pt x="1448972" y="1153550"/>
                </a:cubicBezTo>
                <a:lnTo>
                  <a:pt x="1463040" y="1111347"/>
                </a:lnTo>
                <a:lnTo>
                  <a:pt x="1477108" y="1069144"/>
                </a:lnTo>
                <a:cubicBezTo>
                  <a:pt x="1481797" y="1092590"/>
                  <a:pt x="1485988" y="1116142"/>
                  <a:pt x="1491175" y="1139483"/>
                </a:cubicBezTo>
                <a:cubicBezTo>
                  <a:pt x="1495369" y="1158357"/>
                  <a:pt x="1502064" y="1176683"/>
                  <a:pt x="1505243" y="1195754"/>
                </a:cubicBezTo>
                <a:cubicBezTo>
                  <a:pt x="1511458" y="1233045"/>
                  <a:pt x="1514315" y="1270821"/>
                  <a:pt x="1519311" y="1308295"/>
                </a:cubicBezTo>
                <a:cubicBezTo>
                  <a:pt x="1531382" y="1398830"/>
                  <a:pt x="1533113" y="1405182"/>
                  <a:pt x="1547446" y="1491175"/>
                </a:cubicBezTo>
                <a:cubicBezTo>
                  <a:pt x="1542757" y="1270781"/>
                  <a:pt x="1556217" y="1049251"/>
                  <a:pt x="1533378" y="829994"/>
                </a:cubicBezTo>
                <a:cubicBezTo>
                  <a:pt x="1531375" y="810764"/>
                  <a:pt x="1495698" y="821238"/>
                  <a:pt x="1477108" y="815926"/>
                </a:cubicBezTo>
                <a:cubicBezTo>
                  <a:pt x="1462850" y="811852"/>
                  <a:pt x="1449692" y="802953"/>
                  <a:pt x="1434904" y="801858"/>
                </a:cubicBezTo>
                <a:cubicBezTo>
                  <a:pt x="1322573" y="793537"/>
                  <a:pt x="1209821" y="792479"/>
                  <a:pt x="1097280" y="787790"/>
                </a:cubicBezTo>
                <a:cubicBezTo>
                  <a:pt x="1083212" y="783101"/>
                  <a:pt x="1069526" y="777057"/>
                  <a:pt x="1055077" y="773723"/>
                </a:cubicBezTo>
                <a:cubicBezTo>
                  <a:pt x="1008481" y="762970"/>
                  <a:pt x="959767" y="760709"/>
                  <a:pt x="914400" y="745587"/>
                </a:cubicBezTo>
                <a:lnTo>
                  <a:pt x="829994" y="717452"/>
                </a:lnTo>
                <a:cubicBezTo>
                  <a:pt x="825305" y="703384"/>
                  <a:pt x="822558" y="688512"/>
                  <a:pt x="815926" y="675249"/>
                </a:cubicBezTo>
                <a:cubicBezTo>
                  <a:pt x="808365" y="660127"/>
                  <a:pt x="789658" y="649850"/>
                  <a:pt x="787791" y="633046"/>
                </a:cubicBezTo>
                <a:cubicBezTo>
                  <a:pt x="784641" y="604697"/>
                  <a:pt x="791843" y="575347"/>
                  <a:pt x="801858" y="548640"/>
                </a:cubicBezTo>
                <a:cubicBezTo>
                  <a:pt x="806515" y="536221"/>
                  <a:pt x="819637" y="528790"/>
                  <a:pt x="829994" y="520504"/>
                </a:cubicBezTo>
                <a:cubicBezTo>
                  <a:pt x="868951" y="489338"/>
                  <a:pt x="869826" y="493159"/>
                  <a:pt x="914400" y="478301"/>
                </a:cubicBezTo>
                <a:cubicBezTo>
                  <a:pt x="989428" y="482990"/>
                  <a:pt x="1064722" y="484499"/>
                  <a:pt x="1139483" y="492369"/>
                </a:cubicBezTo>
                <a:cubicBezTo>
                  <a:pt x="1154230" y="493921"/>
                  <a:pt x="1166857" y="506437"/>
                  <a:pt x="1181686" y="506437"/>
                </a:cubicBezTo>
                <a:cubicBezTo>
                  <a:pt x="1224149" y="506437"/>
                  <a:pt x="1266092" y="497058"/>
                  <a:pt x="1308295" y="492369"/>
                </a:cubicBezTo>
                <a:cubicBezTo>
                  <a:pt x="1375663" y="469912"/>
                  <a:pt x="1340013" y="488786"/>
                  <a:pt x="1406769" y="422030"/>
                </a:cubicBezTo>
                <a:lnTo>
                  <a:pt x="1477108" y="351692"/>
                </a:lnTo>
                <a:cubicBezTo>
                  <a:pt x="1491176" y="337624"/>
                  <a:pt x="1508276" y="326042"/>
                  <a:pt x="1519311" y="309489"/>
                </a:cubicBezTo>
                <a:cubicBezTo>
                  <a:pt x="1528689" y="295421"/>
                  <a:pt x="1536884" y="280488"/>
                  <a:pt x="1547446" y="267286"/>
                </a:cubicBezTo>
                <a:cubicBezTo>
                  <a:pt x="1555731" y="256929"/>
                  <a:pt x="1567623" y="249761"/>
                  <a:pt x="1575581" y="239150"/>
                </a:cubicBezTo>
                <a:cubicBezTo>
                  <a:pt x="1595870" y="212098"/>
                  <a:pt x="1621159" y="186823"/>
                  <a:pt x="1631852" y="154744"/>
                </a:cubicBezTo>
                <a:cubicBezTo>
                  <a:pt x="1636541" y="140676"/>
                  <a:pt x="1636657" y="124120"/>
                  <a:pt x="1645920" y="112541"/>
                </a:cubicBezTo>
                <a:cubicBezTo>
                  <a:pt x="1656482" y="99339"/>
                  <a:pt x="1674055" y="93784"/>
                  <a:pt x="1688123" y="84406"/>
                </a:cubicBezTo>
                <a:cubicBezTo>
                  <a:pt x="1692812" y="70338"/>
                  <a:pt x="1691706" y="52688"/>
                  <a:pt x="1702191" y="42203"/>
                </a:cubicBezTo>
                <a:cubicBezTo>
                  <a:pt x="1789105" y="-44711"/>
                  <a:pt x="1713181" y="90562"/>
                  <a:pt x="1758461" y="0"/>
                </a:cubicBez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17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If we only had a crystal ball">
            <a:extLst>
              <a:ext uri="{FF2B5EF4-FFF2-40B4-BE49-F238E27FC236}">
                <a16:creationId xmlns:a16="http://schemas.microsoft.com/office/drawing/2014/main" id="{2CAE24C5-EF8B-4147-8AED-EFA088E96E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0" r="7361" b="-1"/>
          <a:stretch/>
        </p:blipFill>
        <p:spPr bwMode="auto">
          <a:xfrm>
            <a:off x="2766469" y="2233311"/>
            <a:ext cx="4805877" cy="330821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12BF67-B953-4E58-8A31-4D120E778806}"/>
              </a:ext>
            </a:extLst>
          </p:cNvPr>
          <p:cNvSpPr txBox="1"/>
          <p:nvPr/>
        </p:nvSpPr>
        <p:spPr>
          <a:xfrm>
            <a:off x="7807220" y="3930599"/>
            <a:ext cx="4125349" cy="1277273"/>
          </a:xfrm>
          <a:prstGeom prst="rect">
            <a:avLst/>
          </a:prstGeom>
          <a:noFill/>
        </p:spPr>
        <p:txBody>
          <a:bodyPr wrap="square">
            <a:spAutoFit/>
          </a:bodyPr>
          <a:lstStyle/>
          <a:p>
            <a:pPr>
              <a:spcAft>
                <a:spcPts val="600"/>
              </a:spcAft>
            </a:pPr>
            <a:r>
              <a:rPr lang="en-US" b="1" i="0" dirty="0">
                <a:effectLst/>
                <a:latin typeface="Arial" panose="020B0604020202020204" pitchFamily="34" charset="0"/>
              </a:rPr>
              <a:t>What All Non-Profits Have Learned….</a:t>
            </a:r>
          </a:p>
          <a:p>
            <a:pPr>
              <a:spcAft>
                <a:spcPts val="600"/>
              </a:spcAft>
            </a:pPr>
            <a:r>
              <a:rPr lang="en-US" b="1" dirty="0">
                <a:latin typeface="Arial" panose="020B0604020202020204" pitchFamily="34" charset="0"/>
              </a:rPr>
              <a:t>     </a:t>
            </a:r>
            <a:r>
              <a:rPr lang="en-US" b="1" i="0" dirty="0">
                <a:effectLst/>
                <a:latin typeface="Arial" panose="020B0604020202020204" pitchFamily="34" charset="0"/>
              </a:rPr>
              <a:t>…..The importance of rainy-day funds and endowments.</a:t>
            </a:r>
            <a:endParaRPr lang="en-US" b="1" dirty="0"/>
          </a:p>
        </p:txBody>
      </p:sp>
      <p:sp>
        <p:nvSpPr>
          <p:cNvPr id="3" name="TextBox 2">
            <a:extLst>
              <a:ext uri="{FF2B5EF4-FFF2-40B4-BE49-F238E27FC236}">
                <a16:creationId xmlns:a16="http://schemas.microsoft.com/office/drawing/2014/main" id="{EED3B458-FF9A-4B2D-BD83-07E31863B2DE}"/>
              </a:ext>
            </a:extLst>
          </p:cNvPr>
          <p:cNvSpPr txBox="1"/>
          <p:nvPr/>
        </p:nvSpPr>
        <p:spPr>
          <a:xfrm>
            <a:off x="6693122" y="1414021"/>
            <a:ext cx="5158555" cy="1000274"/>
          </a:xfrm>
          <a:prstGeom prst="rect">
            <a:avLst/>
          </a:prstGeom>
          <a:noFill/>
        </p:spPr>
        <p:txBody>
          <a:bodyPr wrap="square">
            <a:spAutoFit/>
          </a:bodyPr>
          <a:lstStyle/>
          <a:p>
            <a:pPr>
              <a:spcAft>
                <a:spcPts val="600"/>
              </a:spcAft>
            </a:pPr>
            <a:r>
              <a:rPr lang="en-US" b="1" i="0" dirty="0">
                <a:effectLst/>
                <a:latin typeface="Arial" panose="020B0604020202020204" pitchFamily="34" charset="0"/>
              </a:rPr>
              <a:t>What All Non-Profits had Wished They Had Done….</a:t>
            </a:r>
          </a:p>
          <a:p>
            <a:pPr>
              <a:spcAft>
                <a:spcPts val="600"/>
              </a:spcAft>
            </a:pPr>
            <a:r>
              <a:rPr lang="en-US" b="1" i="0" dirty="0">
                <a:effectLst/>
                <a:latin typeface="Arial" panose="020B0604020202020204" pitchFamily="34" charset="0"/>
              </a:rPr>
              <a:t>	…..Replenish &amp; grow larger reserves</a:t>
            </a:r>
            <a:endParaRPr lang="en-US" b="1" dirty="0"/>
          </a:p>
        </p:txBody>
      </p:sp>
      <p:sp>
        <p:nvSpPr>
          <p:cNvPr id="11" name="TextBox 10">
            <a:extLst>
              <a:ext uri="{FF2B5EF4-FFF2-40B4-BE49-F238E27FC236}">
                <a16:creationId xmlns:a16="http://schemas.microsoft.com/office/drawing/2014/main" id="{5C3CA4D5-389A-4307-9F86-5929A4C255F6}"/>
              </a:ext>
            </a:extLst>
          </p:cNvPr>
          <p:cNvSpPr txBox="1"/>
          <p:nvPr/>
        </p:nvSpPr>
        <p:spPr>
          <a:xfrm>
            <a:off x="1234851" y="597684"/>
            <a:ext cx="3393420" cy="1077218"/>
          </a:xfrm>
          <a:prstGeom prst="rect">
            <a:avLst/>
          </a:prstGeom>
          <a:noFill/>
        </p:spPr>
        <p:txBody>
          <a:bodyPr wrap="square">
            <a:spAutoFit/>
          </a:bodyPr>
          <a:lstStyle/>
          <a:p>
            <a:r>
              <a:rPr lang="en-US" sz="3200" dirty="0"/>
              <a:t>If We Had Had A Crystal Ball….</a:t>
            </a:r>
          </a:p>
        </p:txBody>
      </p:sp>
    </p:spTree>
    <p:extLst>
      <p:ext uri="{BB962C8B-B14F-4D97-AF65-F5344CB8AC3E}">
        <p14:creationId xmlns:p14="http://schemas.microsoft.com/office/powerpoint/2010/main" val="26225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1634197" y="1518346"/>
            <a:ext cx="8923606" cy="4401205"/>
          </a:xfrm>
          <a:prstGeom prst="rect">
            <a:avLst/>
          </a:prstGeom>
          <a:noFill/>
        </p:spPr>
        <p:txBody>
          <a:bodyPr wrap="square" rtlCol="0">
            <a:spAutoFit/>
          </a:bodyPr>
          <a:lstStyle/>
          <a:p>
            <a:pPr algn="ctr"/>
            <a:r>
              <a:rPr lang="en-US" sz="2800" b="1" dirty="0"/>
              <a:t>Six Fundraising Strategies</a:t>
            </a:r>
          </a:p>
          <a:p>
            <a:pPr algn="ctr"/>
            <a:endParaRPr lang="en-US" sz="2800" b="1" dirty="0"/>
          </a:p>
          <a:p>
            <a:pPr marL="342900" indent="-342900">
              <a:buFont typeface="+mj-lt"/>
              <a:buAutoNum type="arabicPeriod"/>
            </a:pPr>
            <a:r>
              <a:rPr lang="en-US" sz="2800" b="1" dirty="0"/>
              <a:t> Continue to solicit key stakeholders.</a:t>
            </a:r>
          </a:p>
          <a:p>
            <a:pPr marL="342900" indent="-342900">
              <a:buFont typeface="+mj-lt"/>
              <a:buAutoNum type="arabicPeriod"/>
            </a:pPr>
            <a:r>
              <a:rPr lang="en-US" sz="2800" b="1" dirty="0"/>
              <a:t> Monetize existing activities – to raise unrestricted funds.</a:t>
            </a:r>
          </a:p>
          <a:p>
            <a:pPr marL="342900" indent="-342900">
              <a:buFont typeface="+mj-lt"/>
              <a:buAutoNum type="arabicPeriod"/>
            </a:pPr>
            <a:r>
              <a:rPr lang="en-US" sz="2800" b="1" dirty="0"/>
              <a:t> Start, revive or grow planned giving.</a:t>
            </a:r>
          </a:p>
          <a:p>
            <a:pPr marL="342900" indent="-342900">
              <a:buFont typeface="+mj-lt"/>
              <a:buAutoNum type="arabicPeriod"/>
            </a:pPr>
            <a:r>
              <a:rPr lang="en-US" sz="2800" b="1" dirty="0"/>
              <a:t> Engage in-house mission experts.</a:t>
            </a:r>
          </a:p>
          <a:p>
            <a:pPr marL="342900" indent="-342900">
              <a:buFont typeface="+mj-lt"/>
              <a:buAutoNum type="arabicPeriod"/>
            </a:pPr>
            <a:r>
              <a:rPr lang="en-US" sz="2800" b="1" dirty="0"/>
              <a:t> Find or expand creative sources of revenue.</a:t>
            </a:r>
          </a:p>
          <a:p>
            <a:pPr marL="342900" indent="-342900">
              <a:buFont typeface="+mj-lt"/>
              <a:buAutoNum type="arabicPeriod"/>
            </a:pPr>
            <a:r>
              <a:rPr lang="en-US" sz="2800" b="1" dirty="0"/>
              <a:t> Carefully consider conducting virtual events, auctions, galas </a:t>
            </a:r>
            <a:r>
              <a:rPr lang="en-US" sz="2800" b="1" dirty="0" err="1"/>
              <a:t>etc</a:t>
            </a:r>
            <a:r>
              <a:rPr lang="en-US" sz="2800" b="1" dirty="0"/>
              <a:t>… </a:t>
            </a:r>
          </a:p>
        </p:txBody>
      </p:sp>
    </p:spTree>
    <p:extLst>
      <p:ext uri="{BB962C8B-B14F-4D97-AF65-F5344CB8AC3E}">
        <p14:creationId xmlns:p14="http://schemas.microsoft.com/office/powerpoint/2010/main" val="146449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590843" y="1336430"/>
            <a:ext cx="5401994" cy="4801314"/>
          </a:xfrm>
          <a:prstGeom prst="rect">
            <a:avLst/>
          </a:prstGeom>
          <a:noFill/>
        </p:spPr>
        <p:txBody>
          <a:bodyPr wrap="square" rtlCol="0">
            <a:spAutoFit/>
          </a:bodyPr>
          <a:lstStyle/>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They are your biggest champions.</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Individual major wealth hasn’t changed.</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Don’t need a lot of cultivation.</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Stay in “campaign mode” with clearly defined fundraising goals and expectations.</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Further grow relationships with individuals of greatest capacity and inclination.</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If not already a part of your fundraising program, introduce multi-year pledge options.  </a:t>
            </a:r>
            <a:endParaRPr lang="en-US" b="1" dirty="0">
              <a:latin typeface="Century Gothic" panose="020B0502020202020204" pitchFamily="34" charset="0"/>
            </a:endParaRPr>
          </a:p>
        </p:txBody>
      </p:sp>
      <p:sp>
        <p:nvSpPr>
          <p:cNvPr id="4" name="TextBox 3">
            <a:extLst>
              <a:ext uri="{FF2B5EF4-FFF2-40B4-BE49-F238E27FC236}">
                <a16:creationId xmlns:a16="http://schemas.microsoft.com/office/drawing/2014/main" id="{93BEDC0D-2835-43C3-A254-3AADCFBB642E}"/>
              </a:ext>
            </a:extLst>
          </p:cNvPr>
          <p:cNvSpPr txBox="1"/>
          <p:nvPr/>
        </p:nvSpPr>
        <p:spPr>
          <a:xfrm>
            <a:off x="2515773" y="290119"/>
            <a:ext cx="7160454" cy="523220"/>
          </a:xfrm>
          <a:prstGeom prst="rect">
            <a:avLst/>
          </a:prstGeom>
          <a:noFill/>
        </p:spPr>
        <p:txBody>
          <a:bodyPr wrap="square">
            <a:spAutoFit/>
          </a:bodyPr>
          <a:lstStyle/>
          <a:p>
            <a:pPr marR="0" lvl="0">
              <a:spcBef>
                <a:spcPts val="0"/>
              </a:spcBef>
              <a:spcAft>
                <a:spcPts val="0"/>
              </a:spcAft>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Strategy 1:  Continue To Solicit Key Stakeholders</a:t>
            </a:r>
          </a:p>
        </p:txBody>
      </p:sp>
      <p:graphicFrame>
        <p:nvGraphicFramePr>
          <p:cNvPr id="8" name="Chart 7">
            <a:extLst>
              <a:ext uri="{FF2B5EF4-FFF2-40B4-BE49-F238E27FC236}">
                <a16:creationId xmlns:a16="http://schemas.microsoft.com/office/drawing/2014/main" id="{64BF1CE9-8A73-4D55-A138-86C779223F3F}"/>
              </a:ext>
            </a:extLst>
          </p:cNvPr>
          <p:cNvGraphicFramePr/>
          <p:nvPr>
            <p:extLst>
              <p:ext uri="{D42A27DB-BD31-4B8C-83A1-F6EECF244321}">
                <p14:modId xmlns:p14="http://schemas.microsoft.com/office/powerpoint/2010/main" val="2351278876"/>
              </p:ext>
            </p:extLst>
          </p:nvPr>
        </p:nvGraphicFramePr>
        <p:xfrm>
          <a:off x="6964821" y="1336430"/>
          <a:ext cx="4500348" cy="4484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06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008DA-8968-44D1-A742-0141E4CE2938}"/>
              </a:ext>
            </a:extLst>
          </p:cNvPr>
          <p:cNvSpPr txBox="1"/>
          <p:nvPr/>
        </p:nvSpPr>
        <p:spPr>
          <a:xfrm>
            <a:off x="685492" y="1186159"/>
            <a:ext cx="3795069" cy="5355312"/>
          </a:xfrm>
          <a:prstGeom prst="rect">
            <a:avLst/>
          </a:prstGeom>
          <a:noFill/>
        </p:spPr>
        <p:txBody>
          <a:bodyPr wrap="square" rtlCol="0">
            <a:spAutoFit/>
          </a:bodyPr>
          <a:lstStyle/>
          <a:p>
            <a:pPr marL="285750" indent="-285750">
              <a:buFont typeface="Arial" panose="020B0604020202020204" pitchFamily="34" charset="0"/>
              <a:buChar char="•"/>
              <a:tabLst>
                <a:tab pos="914400" algn="l"/>
              </a:tabLst>
            </a:pPr>
            <a:r>
              <a:rPr lang="en-US" b="1" dirty="0">
                <a:effectLst/>
                <a:latin typeface="Century Gothic" panose="020B0502020202020204" pitchFamily="34" charset="0"/>
                <a:ea typeface="Calibri" panose="020F0502020204030204" pitchFamily="34" charset="0"/>
                <a:cs typeface="Times New Roman" panose="02020603050405020304" pitchFamily="18" charset="0"/>
              </a:rPr>
              <a:t>Chunk out operational costs by functional area and drive donors to those amounts.</a:t>
            </a:r>
          </a:p>
          <a:p>
            <a:pPr marL="285750" indent="-285750">
              <a:buFont typeface="Arial" panose="020B0604020202020204" pitchFamily="34" charset="0"/>
              <a:buChar char="•"/>
              <a:tabLst>
                <a:tab pos="914400" algn="l"/>
              </a:tabLst>
            </a:pPr>
            <a:endParaRPr lang="en-US" b="1"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tabLst>
                <a:tab pos="914400" algn="l"/>
              </a:tabLst>
            </a:pPr>
            <a:r>
              <a:rPr lang="en-US" b="1" dirty="0">
                <a:effectLst/>
                <a:latin typeface="Century Gothic" panose="020B0502020202020204" pitchFamily="34" charset="0"/>
                <a:ea typeface="Calibri" panose="020F0502020204030204" pitchFamily="34" charset="0"/>
                <a:cs typeface="Times New Roman" panose="02020603050405020304" pitchFamily="18" charset="0"/>
              </a:rPr>
              <a:t>Makes unrestricted giving feel restricted.</a:t>
            </a:r>
          </a:p>
          <a:p>
            <a:pPr marL="285750" indent="-285750">
              <a:buFont typeface="Arial" panose="020B0604020202020204" pitchFamily="34" charset="0"/>
              <a:buChar char="•"/>
              <a:tabLst>
                <a:tab pos="914400" algn="l"/>
              </a:tabLst>
            </a:pPr>
            <a:endParaRPr lang="en-US" b="1"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tabLst>
                <a:tab pos="914400" algn="l"/>
              </a:tabLst>
            </a:pPr>
            <a:r>
              <a:rPr lang="en-US" b="1" dirty="0">
                <a:effectLst/>
                <a:latin typeface="Century Gothic" panose="020B0502020202020204" pitchFamily="34" charset="0"/>
                <a:ea typeface="Calibri" panose="020F0502020204030204" pitchFamily="34" charset="0"/>
                <a:cs typeface="Times New Roman" panose="02020603050405020304" pitchFamily="18" charset="0"/>
              </a:rPr>
              <a:t>Self identifies donor areas of interest for long term cultivation.</a:t>
            </a:r>
          </a:p>
          <a:p>
            <a:pPr marL="285750" indent="-285750">
              <a:buFont typeface="Arial" panose="020B0604020202020204" pitchFamily="34" charset="0"/>
              <a:buChar char="•"/>
              <a:tabLst>
                <a:tab pos="914400" algn="l"/>
              </a:tabLst>
            </a:pPr>
            <a:endParaRPr lang="en-US" b="1"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dirty="0">
                <a:effectLst/>
                <a:latin typeface="Century Gothic" panose="020B0502020202020204" pitchFamily="34" charset="0"/>
                <a:ea typeface="Calibri" panose="020F0502020204030204" pitchFamily="34" charset="0"/>
                <a:cs typeface="Times New Roman" panose="02020603050405020304" pitchFamily="18" charset="0"/>
              </a:rPr>
              <a:t>We seldom raise great amounts of charitable gifts aimlessly. Always have a menu of offerings for donors/prospects to gravitate to in their giving … and aligns with your targeted program and services plans</a:t>
            </a:r>
            <a:endParaRPr lang="en-US" b="1" dirty="0">
              <a:latin typeface="Century Gothic" panose="020B0502020202020204" pitchFamily="34" charset="0"/>
            </a:endParaRPr>
          </a:p>
        </p:txBody>
      </p:sp>
      <p:sp>
        <p:nvSpPr>
          <p:cNvPr id="4" name="TextBox 3">
            <a:extLst>
              <a:ext uri="{FF2B5EF4-FFF2-40B4-BE49-F238E27FC236}">
                <a16:creationId xmlns:a16="http://schemas.microsoft.com/office/drawing/2014/main" id="{9204BDAA-EBBA-42B9-A10F-581A907A4413}"/>
              </a:ext>
            </a:extLst>
          </p:cNvPr>
          <p:cNvSpPr txBox="1"/>
          <p:nvPr/>
        </p:nvSpPr>
        <p:spPr>
          <a:xfrm>
            <a:off x="1017563" y="416728"/>
            <a:ext cx="10156873" cy="523220"/>
          </a:xfrm>
          <a:prstGeom prst="rect">
            <a:avLst/>
          </a:prstGeom>
          <a:noFill/>
        </p:spPr>
        <p:txBody>
          <a:bodyPr wrap="square">
            <a:spAutoFit/>
          </a:bodyPr>
          <a:lstStyle/>
          <a:p>
            <a:pPr marR="0" lvl="0">
              <a:spcBef>
                <a:spcPts val="0"/>
              </a:spcBef>
              <a:spcAft>
                <a:spcPts val="0"/>
              </a:spcAft>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Strategy 2: Monetize Existing Activities – To Raise Unrestricted Funds</a:t>
            </a:r>
          </a:p>
        </p:txBody>
      </p:sp>
      <p:sp>
        <p:nvSpPr>
          <p:cNvPr id="2" name="Rectangle 1">
            <a:extLst>
              <a:ext uri="{FF2B5EF4-FFF2-40B4-BE49-F238E27FC236}">
                <a16:creationId xmlns:a16="http://schemas.microsoft.com/office/drawing/2014/main" id="{76661587-2F2E-49B0-A525-9FA55FE11648}"/>
              </a:ext>
            </a:extLst>
          </p:cNvPr>
          <p:cNvSpPr/>
          <p:nvPr/>
        </p:nvSpPr>
        <p:spPr>
          <a:xfrm>
            <a:off x="5267829" y="1186159"/>
            <a:ext cx="561874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History Within Reach Program - </a:t>
            </a:r>
            <a:r>
              <a:rPr lang="en-US" i="1" dirty="0"/>
              <a:t>Virtual</a:t>
            </a:r>
          </a:p>
        </p:txBody>
      </p:sp>
      <p:sp>
        <p:nvSpPr>
          <p:cNvPr id="3" name="Rectangle 2">
            <a:extLst>
              <a:ext uri="{FF2B5EF4-FFF2-40B4-BE49-F238E27FC236}">
                <a16:creationId xmlns:a16="http://schemas.microsoft.com/office/drawing/2014/main" id="{3B1F074D-6BC7-4747-8A0F-B565439BA465}"/>
              </a:ext>
            </a:extLst>
          </p:cNvPr>
          <p:cNvSpPr/>
          <p:nvPr/>
        </p:nvSpPr>
        <p:spPr>
          <a:xfrm>
            <a:off x="5267829" y="1823191"/>
            <a:ext cx="5618746" cy="1966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3D Remote Field Trips</a:t>
            </a:r>
          </a:p>
          <a:p>
            <a:pPr algn="ctr"/>
            <a:r>
              <a:rPr lang="en-US" dirty="0"/>
              <a:t>Live Visits with Role-players</a:t>
            </a:r>
          </a:p>
          <a:p>
            <a:pPr algn="ctr"/>
            <a:r>
              <a:rPr lang="en-US" dirty="0"/>
              <a:t>Live Visits with Experts</a:t>
            </a:r>
          </a:p>
          <a:p>
            <a:pPr algn="ctr"/>
            <a:r>
              <a:rPr lang="en-US" dirty="0"/>
              <a:t>Hearth Cooking Workshop</a:t>
            </a:r>
          </a:p>
          <a:p>
            <a:pPr algn="ctr"/>
            <a:r>
              <a:rPr lang="en-US" dirty="0"/>
              <a:t>Puddle Dock Packs</a:t>
            </a:r>
          </a:p>
          <a:p>
            <a:pPr algn="ctr"/>
            <a:r>
              <a:rPr lang="en-US" dirty="0"/>
              <a:t>Home School  Programs</a:t>
            </a:r>
          </a:p>
        </p:txBody>
      </p:sp>
      <p:sp>
        <p:nvSpPr>
          <p:cNvPr id="9" name="Rectangle 8">
            <a:extLst>
              <a:ext uri="{FF2B5EF4-FFF2-40B4-BE49-F238E27FC236}">
                <a16:creationId xmlns:a16="http://schemas.microsoft.com/office/drawing/2014/main" id="{29A7AEF1-8D7A-4817-9B1D-4FDA095F5FAD}"/>
              </a:ext>
            </a:extLst>
          </p:cNvPr>
          <p:cNvSpPr/>
          <p:nvPr/>
        </p:nvSpPr>
        <p:spPr>
          <a:xfrm>
            <a:off x="5501440" y="3970421"/>
            <a:ext cx="2241885" cy="216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Restricted</a:t>
            </a:r>
          </a:p>
          <a:p>
            <a:pPr algn="ctr"/>
            <a:r>
              <a:rPr lang="en-US" dirty="0"/>
              <a:t>Technology</a:t>
            </a:r>
          </a:p>
          <a:p>
            <a:pPr algn="ctr"/>
            <a:r>
              <a:rPr lang="en-US" dirty="0"/>
              <a:t>Materials</a:t>
            </a:r>
          </a:p>
          <a:p>
            <a:pPr algn="ctr"/>
            <a:r>
              <a:rPr lang="en-US" dirty="0"/>
              <a:t>$60,000</a:t>
            </a:r>
          </a:p>
          <a:p>
            <a:pPr algn="ctr"/>
            <a:endParaRPr lang="en-US" dirty="0"/>
          </a:p>
        </p:txBody>
      </p:sp>
      <p:sp>
        <p:nvSpPr>
          <p:cNvPr id="11" name="Rectangle 10">
            <a:extLst>
              <a:ext uri="{FF2B5EF4-FFF2-40B4-BE49-F238E27FC236}">
                <a16:creationId xmlns:a16="http://schemas.microsoft.com/office/drawing/2014/main" id="{84C9F6BB-838D-46A2-8892-D68B6B33D181}"/>
              </a:ext>
            </a:extLst>
          </p:cNvPr>
          <p:cNvSpPr/>
          <p:nvPr/>
        </p:nvSpPr>
        <p:spPr>
          <a:xfrm>
            <a:off x="8359945" y="3970421"/>
            <a:ext cx="2241885" cy="216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Unrestricted</a:t>
            </a:r>
          </a:p>
          <a:p>
            <a:pPr algn="ctr"/>
            <a:r>
              <a:rPr lang="en-US" dirty="0"/>
              <a:t>Staffing</a:t>
            </a:r>
          </a:p>
          <a:p>
            <a:pPr algn="ctr"/>
            <a:r>
              <a:rPr lang="en-US" dirty="0"/>
              <a:t>$50,000</a:t>
            </a:r>
          </a:p>
          <a:p>
            <a:pPr algn="ctr"/>
            <a:endParaRPr lang="en-US" dirty="0"/>
          </a:p>
        </p:txBody>
      </p:sp>
    </p:spTree>
    <p:extLst>
      <p:ext uri="{BB962C8B-B14F-4D97-AF65-F5344CB8AC3E}">
        <p14:creationId xmlns:p14="http://schemas.microsoft.com/office/powerpoint/2010/main" val="251598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F5D4BA-FEF3-4128-BFF5-0099432B4155}"/>
              </a:ext>
            </a:extLst>
          </p:cNvPr>
          <p:cNvSpPr txBox="1"/>
          <p:nvPr/>
        </p:nvSpPr>
        <p:spPr>
          <a:xfrm>
            <a:off x="526367" y="1851737"/>
            <a:ext cx="5269522" cy="3693319"/>
          </a:xfrm>
          <a:prstGeom prst="rect">
            <a:avLst/>
          </a:prstGeom>
          <a:noFill/>
        </p:spPr>
        <p:txBody>
          <a:bodyPr wrap="square">
            <a:spAutoFit/>
          </a:bodyPr>
          <a:lstStyle/>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Helps mid-level donors make larger gifts than they thought they ever could.</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Cast a broad net --- you will get donors you didn’t even know were out there.</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PG = Future Endowments.</a:t>
            </a:r>
          </a:p>
          <a:p>
            <a:pPr marL="742950" marR="0" lvl="1" indent="-285750">
              <a:spcBef>
                <a:spcPts val="0"/>
              </a:spcBef>
              <a:spcAft>
                <a:spcPts val="0"/>
              </a:spcAft>
              <a:buFont typeface="Arial" panose="020B0604020202020204" pitchFamily="34" charset="0"/>
              <a:buChar char="•"/>
              <a:tabLst>
                <a:tab pos="914400" algn="l"/>
              </a:tabLs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800" b="1" dirty="0">
                <a:effectLst/>
                <a:latin typeface="Century Gothic" panose="020B0502020202020204" pitchFamily="34" charset="0"/>
                <a:ea typeface="Calibri" panose="020F0502020204030204" pitchFamily="34" charset="0"/>
                <a:cs typeface="Times New Roman" panose="02020603050405020304" pitchFamily="18" charset="0"/>
              </a:rPr>
              <a:t>Doesn’t need to be a zero-sum proposition. Be sure to include PG into overall gift solicitations to raise more comprehensive commitments. </a:t>
            </a:r>
          </a:p>
        </p:txBody>
      </p:sp>
      <p:sp>
        <p:nvSpPr>
          <p:cNvPr id="6" name="TextBox 5">
            <a:extLst>
              <a:ext uri="{FF2B5EF4-FFF2-40B4-BE49-F238E27FC236}">
                <a16:creationId xmlns:a16="http://schemas.microsoft.com/office/drawing/2014/main" id="{6658E6E8-FA09-4111-80A0-D849265133D7}"/>
              </a:ext>
            </a:extLst>
          </p:cNvPr>
          <p:cNvSpPr txBox="1"/>
          <p:nvPr/>
        </p:nvSpPr>
        <p:spPr>
          <a:xfrm>
            <a:off x="2464191" y="885261"/>
            <a:ext cx="7263618" cy="523220"/>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Strategy 3: Start, Revive Or Grow Planned Giving</a:t>
            </a:r>
            <a:endParaRPr lang="en-US" sz="2800" dirty="0"/>
          </a:p>
        </p:txBody>
      </p:sp>
      <p:graphicFrame>
        <p:nvGraphicFramePr>
          <p:cNvPr id="2" name="Chart 1">
            <a:extLst>
              <a:ext uri="{FF2B5EF4-FFF2-40B4-BE49-F238E27FC236}">
                <a16:creationId xmlns:a16="http://schemas.microsoft.com/office/drawing/2014/main" id="{80F37CA9-9669-4F02-94C3-EBD7B5130C3B}"/>
              </a:ext>
            </a:extLst>
          </p:cNvPr>
          <p:cNvGraphicFramePr/>
          <p:nvPr>
            <p:extLst>
              <p:ext uri="{D42A27DB-BD31-4B8C-83A1-F6EECF244321}">
                <p14:modId xmlns:p14="http://schemas.microsoft.com/office/powerpoint/2010/main" val="103689952"/>
              </p:ext>
            </p:extLst>
          </p:nvPr>
        </p:nvGraphicFramePr>
        <p:xfrm>
          <a:off x="7413672" y="1621003"/>
          <a:ext cx="3731065" cy="4154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767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75</TotalTime>
  <Words>989</Words>
  <Application>Microsoft Office PowerPoint</Application>
  <PresentationFormat>Widescreen</PresentationFormat>
  <Paragraphs>151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 Fundraising in the “New Normal” World Monday, November 16, 2020 2:45 – 3:45  Facilitator: Joseph April, Director of Development, Strawbery Banke Museum, NH  Speaker: Marvin LeRoy, President &amp; Founder,  Institute for Philanthropic Excellence, 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in the “New Normal” World Monday, November 16, 2020 2:45 – 3:45  Facilitator: Joseph April, Director of Development, Strawbery Banke Museum, NH Speaker: Marv LeRoy, President &amp; CEO, Institute for Philanthropic Excellence, NY</dc:title>
  <dc:creator>Joe April</dc:creator>
  <cp:lastModifiedBy>Joe April</cp:lastModifiedBy>
  <cp:revision>8</cp:revision>
  <dcterms:created xsi:type="dcterms:W3CDTF">2020-11-12T03:07:47Z</dcterms:created>
  <dcterms:modified xsi:type="dcterms:W3CDTF">2020-11-15T15:24:08Z</dcterms:modified>
</cp:coreProperties>
</file>